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64" r:id="rId3"/>
    <p:sldId id="330" r:id="rId4"/>
    <p:sldId id="299" r:id="rId5"/>
    <p:sldId id="301" r:id="rId6"/>
    <p:sldId id="356" r:id="rId7"/>
    <p:sldId id="355" r:id="rId8"/>
    <p:sldId id="350" r:id="rId9"/>
    <p:sldId id="351" r:id="rId10"/>
    <p:sldId id="352" r:id="rId11"/>
    <p:sldId id="353" r:id="rId12"/>
    <p:sldId id="360" r:id="rId13"/>
    <p:sldId id="347" r:id="rId14"/>
    <p:sldId id="354" r:id="rId15"/>
    <p:sldId id="346" r:id="rId16"/>
    <p:sldId id="359" r:id="rId17"/>
    <p:sldId id="357" r:id="rId18"/>
    <p:sldId id="331" r:id="rId19"/>
    <p:sldId id="333" r:id="rId20"/>
    <p:sldId id="334" r:id="rId21"/>
    <p:sldId id="335" r:id="rId22"/>
    <p:sldId id="348" r:id="rId23"/>
    <p:sldId id="336" r:id="rId24"/>
    <p:sldId id="340" r:id="rId25"/>
    <p:sldId id="338" r:id="rId26"/>
    <p:sldId id="342" r:id="rId27"/>
    <p:sldId id="339" r:id="rId28"/>
    <p:sldId id="349" r:id="rId2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p:restoredTop sz="94614"/>
  </p:normalViewPr>
  <p:slideViewPr>
    <p:cSldViewPr>
      <p:cViewPr varScale="1">
        <p:scale>
          <a:sx n="90" d="100"/>
          <a:sy n="90" d="100"/>
        </p:scale>
        <p:origin x="536" y="184"/>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46646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1850" y="0"/>
            <a:ext cx="5680075" cy="4259263"/>
          </a:xfrm>
        </p:spPr>
      </p:sp>
      <p:sp>
        <p:nvSpPr>
          <p:cNvPr id="3" name="Notes Placeholder 2"/>
          <p:cNvSpPr>
            <a:spLocks noGrp="1"/>
          </p:cNvSpPr>
          <p:nvPr>
            <p:ph type="body" idx="1"/>
          </p:nvPr>
        </p:nvSpPr>
        <p:spPr>
          <a:xfrm>
            <a:off x="120650" y="4311650"/>
            <a:ext cx="6781800" cy="4953000"/>
          </a:xfrm>
        </p:spPr>
        <p:txBody>
          <a:bodyPr>
            <a:normAutofit lnSpcReduction="10000"/>
          </a:bodyPr>
          <a:lstStyle/>
          <a:p>
            <a:r>
              <a:rPr lang="en-US" sz="1000" dirty="0"/>
              <a:t>The end of the gospels doesn’t mean the end of the life of Christ.  No indeed! The promise of the kingdom prophesied in the old Testament is born in Acts chapter two and the book of Acts picks up where the Gospels leave off --- with Jesus commissioning His disciples and ascending into heaven (1:9).  Jesus has died, was buried, and has been resurrected and the gospel that saves believers of all nations has its beginning in Acts 2.  The smoothest transition of the gospels is from Luke to Acts, for the two books have the same author.  Luke opens Acts with reference to his gospel: “In the first book, O Theophilus, I have dealt with all that Jesus began to do and teach” (1:1).  The key word is “</a:t>
            </a:r>
            <a:r>
              <a:rPr lang="en-US" sz="1000" i="1" dirty="0"/>
              <a:t>began”.  </a:t>
            </a:r>
            <a:r>
              <a:rPr lang="en-US" sz="1000" dirty="0"/>
              <a:t>The gospel account was just the first stage of Jesus’ life; Acts is the second stage, the second volume of a never-ending story.  In the gospels, Jesus offers His life; in Acts, He offers His power;  In the Gospels, Jesus plants the seed of the church; in Acts, the seeds spread and grow.  In the Gospels, Jesus is crucified, resurrected and taken into heaven; in Acts, He sits beside the Father, reigning as the head of the church (kingdom).  In the gospels, the emphasis is on Jesus’ ministry; in Acts, the emphasis is on His heavenly ministry exercised through the Apostles as they are empowered by the Holy Spirit.  Acts provides a rich historical backdrop for the rest of the New Testament.  During a 30- year period at least eleven of the twenty-two epistles were written: ten of which were Paul’s.  Reading Acts will benefit us in understanding these epistles when we get there.  Acts is a history of the early church and should be seen as a go to book for understanding how it is Christians are to honor and worship God collectively.  In Acts we learn of the acts required for conversion.  In the gospels, Jesus was portrayed as the Savior of all people (Mt. 1:21) and that theme blossoms in this book.  Jesus promised the apostles that the “Holy Spirit would come upon them (apostles) and that they would become “witnesses to the end of the earth” (1:8).  As commanded, they went into all the world preaching the gospel (Mt. 28:18-20). Acts tells us about those travels.  Chronologically the book divides this way: (1) From the ascension to Pentecost; (1-2) (2) from Pentecost to the stoning of Stephen (3-7); (3) From Stephen’s death to Saul’s conversion (8-9); (4) From Saul’s conversion to the missionary journey’s (10-18); from the missionary journey’s to Paul’s imprisonment in Rome (19-28).  </a:t>
            </a:r>
          </a:p>
          <a:p>
            <a:endParaRPr lang="en-US" sz="1000" dirty="0"/>
          </a:p>
          <a:p>
            <a:r>
              <a:rPr lang="en-US" sz="1000" b="1" u="sng" dirty="0"/>
              <a:t>Application</a:t>
            </a:r>
          </a:p>
          <a:p>
            <a:pPr lvl="1"/>
            <a:endParaRPr lang="en-US" sz="1000" dirty="0"/>
          </a:p>
          <a:p>
            <a:pPr marL="685800" lvl="1" indent="-228600">
              <a:buFont typeface="+mj-lt"/>
              <a:buAutoNum type="arabicPeriod"/>
            </a:pPr>
            <a:r>
              <a:rPr lang="en-US" sz="1000" dirty="0"/>
              <a:t>Acts tells us how to be saved.  Have we followed the acts of those converted?</a:t>
            </a:r>
          </a:p>
          <a:p>
            <a:pPr marL="685800" lvl="1" indent="-228600">
              <a:buFont typeface="+mj-lt"/>
              <a:buAutoNum type="arabicPeriod"/>
            </a:pPr>
            <a:r>
              <a:rPr lang="en-US" sz="1000" dirty="0"/>
              <a:t>Acts tells us that the Holy Spirit dwells in its followers when they dwell in the Spirit.  Can it be said of us that the Holy Spirit dwells in us?</a:t>
            </a:r>
          </a:p>
          <a:p>
            <a:pPr marL="685800" lvl="1" indent="-228600">
              <a:buFont typeface="+mj-lt"/>
              <a:buAutoNum type="arabicPeriod"/>
            </a:pPr>
            <a:r>
              <a:rPr lang="en-US" sz="1000" dirty="0"/>
              <a:t>Acts tells us that we are to be busy “proclaiming the kingdom of God and teaching about the Lord Jesus Christ with all boldness and without hindrance” (28:31)  Can that be said of us?</a:t>
            </a:r>
          </a:p>
          <a:p>
            <a:pPr marL="685800" lvl="1" indent="-228600">
              <a:buFont typeface="+mj-lt"/>
              <a:buAutoNum type="arabicPeriod"/>
            </a:pPr>
            <a:r>
              <a:rPr lang="en-US" sz="1000" dirty="0"/>
              <a:t>Acts tells us that the organization of the church matters (Acts 20:28).  Are we organized as we should be?</a:t>
            </a:r>
          </a:p>
          <a:p>
            <a:endParaRPr lang="en-US" sz="1000" dirty="0"/>
          </a:p>
          <a:p>
            <a:r>
              <a:rPr lang="en-US" sz="1000" b="1" dirty="0"/>
              <a:t>Key thought</a:t>
            </a:r>
            <a:r>
              <a:rPr lang="en-US" sz="1000" dirty="0"/>
              <a:t>: Studying God’s Word matters. May each of us be like the Bereans who “were more noble than those in Thessalonica; they received the word with all eagerness, examining the Scriptures daily to see if these things were so” (.17:28)</a:t>
            </a:r>
          </a:p>
          <a:p>
            <a:r>
              <a:rPr lang="en-US" sz="1000" dirty="0"/>
              <a:t>Are we eager to study? Do we do it daily regularly? Do we have receptive hearts?</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95962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614195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2953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Acts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4F7E-21AE-8049-9427-8B3DA157DEFB}"/>
              </a:ext>
            </a:extLst>
          </p:cNvPr>
          <p:cNvSpPr>
            <a:spLocks noGrp="1"/>
          </p:cNvSpPr>
          <p:nvPr>
            <p:ph type="title"/>
          </p:nvPr>
        </p:nvSpPr>
        <p:spPr/>
        <p:txBody>
          <a:bodyPr>
            <a:normAutofit fontScale="90000"/>
          </a:bodyPr>
          <a:lstStyle/>
          <a:p>
            <a:br>
              <a:rPr lang="en-US" dirty="0"/>
            </a:br>
            <a:br>
              <a:rPr lang="en-US" dirty="0"/>
            </a:br>
            <a:r>
              <a:rPr lang="en-US" dirty="0"/>
              <a:t>Why is Acts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63B28DEC-04C2-104C-A4F5-A523C651CC29}"/>
              </a:ext>
            </a:extLst>
          </p:cNvPr>
          <p:cNvSpPr>
            <a:spLocks noGrp="1"/>
          </p:cNvSpPr>
          <p:nvPr>
            <p:ph idx="1"/>
          </p:nvPr>
        </p:nvSpPr>
        <p:spPr>
          <a:xfrm>
            <a:off x="304800" y="1600200"/>
            <a:ext cx="8534400" cy="4800600"/>
          </a:xfrm>
        </p:spPr>
        <p:txBody>
          <a:bodyPr>
            <a:normAutofit lnSpcReduction="10000"/>
          </a:bodyPr>
          <a:lstStyle/>
          <a:p>
            <a:pPr marL="118872" indent="0">
              <a:buNone/>
            </a:pPr>
            <a:r>
              <a:rPr lang="en-US" sz="2200" dirty="0"/>
              <a:t>The need for an authoritative, accurate history of the beginnings of any great movement is obvious.  Among other things, Acts (1) proves the divine origin of Christianity, (2) shows that the religion of Christ was for all nations, (3) proved to any honest Roman that Christianity was not a subversive movement that threatened the empire, (4) confirmed Paul’s rightful place as an apostle, (5) shed light on the epistles, (6) demonstrates that although the gospel, not the Law of Moses, is the means of salvation, the gospel is not inimical to the Law, (7) shows precisely how men are converted to Christ.  --- </a:t>
            </a:r>
            <a:r>
              <a:rPr lang="en-US" sz="1600" dirty="0"/>
              <a:t>From Stringer</a:t>
            </a:r>
            <a:br>
              <a:rPr lang="en-US" sz="2200" dirty="0"/>
            </a:br>
            <a:br>
              <a:rPr lang="en-US" sz="2200" dirty="0"/>
            </a:br>
            <a:r>
              <a:rPr lang="en-US" sz="2200" dirty="0"/>
              <a:t>Acts is a history of conversions and  of unsuccessful conversions.  A failure to understand its teaching is the cause of much of the confusion and error that persists in the religious world.  This being the point, there is no more important book in the Bible.  --- </a:t>
            </a:r>
            <a:r>
              <a:rPr lang="en-US" sz="1800" dirty="0"/>
              <a:t>RCF</a:t>
            </a:r>
          </a:p>
        </p:txBody>
      </p:sp>
    </p:spTree>
    <p:extLst>
      <p:ext uri="{BB962C8B-B14F-4D97-AF65-F5344CB8AC3E}">
        <p14:creationId xmlns:p14="http://schemas.microsoft.com/office/powerpoint/2010/main" val="224820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4F7E-21AE-8049-9427-8B3DA157DEFB}"/>
              </a:ext>
            </a:extLst>
          </p:cNvPr>
          <p:cNvSpPr>
            <a:spLocks noGrp="1"/>
          </p:cNvSpPr>
          <p:nvPr>
            <p:ph type="title"/>
          </p:nvPr>
        </p:nvSpPr>
        <p:spPr/>
        <p:txBody>
          <a:bodyPr>
            <a:normAutofit fontScale="90000"/>
          </a:bodyPr>
          <a:lstStyle/>
          <a:p>
            <a:br>
              <a:rPr lang="en-US" dirty="0"/>
            </a:br>
            <a:br>
              <a:rPr lang="en-US" dirty="0"/>
            </a:br>
            <a:r>
              <a:rPr lang="en-US" dirty="0"/>
              <a:t>What's the point?</a:t>
            </a:r>
            <a:br>
              <a:rPr lang="en-US" dirty="0"/>
            </a:br>
            <a:br>
              <a:rPr lang="en-US" dirty="0"/>
            </a:br>
            <a:endParaRPr lang="en-US" dirty="0"/>
          </a:p>
        </p:txBody>
      </p:sp>
      <p:sp>
        <p:nvSpPr>
          <p:cNvPr id="3" name="Content Placeholder 2">
            <a:extLst>
              <a:ext uri="{FF2B5EF4-FFF2-40B4-BE49-F238E27FC236}">
                <a16:creationId xmlns:a16="http://schemas.microsoft.com/office/drawing/2014/main" id="{63B28DEC-04C2-104C-A4F5-A523C651CC29}"/>
              </a:ext>
            </a:extLst>
          </p:cNvPr>
          <p:cNvSpPr>
            <a:spLocks noGrp="1"/>
          </p:cNvSpPr>
          <p:nvPr>
            <p:ph idx="1"/>
          </p:nvPr>
        </p:nvSpPr>
        <p:spPr>
          <a:xfrm>
            <a:off x="152400" y="1528209"/>
            <a:ext cx="8839200" cy="5181600"/>
          </a:xfrm>
        </p:spPr>
        <p:txBody>
          <a:bodyPr>
            <a:normAutofit lnSpcReduction="10000"/>
          </a:bodyPr>
          <a:lstStyle/>
          <a:p>
            <a:pPr marL="118872" indent="0">
              <a:buNone/>
            </a:pPr>
            <a:r>
              <a:rPr lang="en-US" sz="2400" dirty="0"/>
              <a:t>Acts can be neatly divided into two sections, the first dealing primarily with the ministry of Peter in Jerusalem and Samaria (Acts 1–12) and the second following Paul on his missionary journeys throughout the Roman Empire (Acts 13–28). Acts is significant for chronicling the spread of the gospel, not only geographically but also culturally. It records the transition from taking the gospel to an exclusively Jewish audience—with Peter preaching to a small group in the Upper Room—to the gospel going out among the Gentiles, primarily under the ministry of the apostle Paul. The transition is best illustrated by Peter’s vision in which he heard a voice telling him, “What God has cleansed, no longer consider unholy” (10:15, NASV). This led Peter to then share the gospel with many Gentiles beginning with Cornelius. The lesson? God wants His message of hope and salvation to extend to all people—“</a:t>
            </a:r>
            <a:r>
              <a:rPr lang="en-US" sz="2400" i="1" dirty="0"/>
              <a:t>in Jerusalem, and in all Judea and Samaria, and even to the remotest part of the earth</a:t>
            </a:r>
            <a:r>
              <a:rPr lang="en-US" sz="2400" dirty="0"/>
              <a:t>” (1:8).</a:t>
            </a:r>
            <a:endParaRPr lang="en-US" dirty="0"/>
          </a:p>
        </p:txBody>
      </p:sp>
    </p:spTree>
    <p:extLst>
      <p:ext uri="{BB962C8B-B14F-4D97-AF65-F5344CB8AC3E}">
        <p14:creationId xmlns:p14="http://schemas.microsoft.com/office/powerpoint/2010/main" val="79310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4F7E-21AE-8049-9427-8B3DA157DEFB}"/>
              </a:ext>
            </a:extLst>
          </p:cNvPr>
          <p:cNvSpPr>
            <a:spLocks noGrp="1"/>
          </p:cNvSpPr>
          <p:nvPr>
            <p:ph type="title"/>
          </p:nvPr>
        </p:nvSpPr>
        <p:spPr>
          <a:xfrm>
            <a:off x="457200" y="-478173"/>
            <a:ext cx="8229600" cy="1252728"/>
          </a:xfrm>
        </p:spPr>
        <p:txBody>
          <a:bodyPr>
            <a:normAutofit fontScale="90000"/>
          </a:bodyPr>
          <a:lstStyle/>
          <a:p>
            <a:br>
              <a:rPr lang="en-US" dirty="0"/>
            </a:br>
            <a:br>
              <a:rPr lang="en-US" dirty="0"/>
            </a:br>
            <a:r>
              <a:rPr lang="en-US" dirty="0"/>
              <a:t>How do I apply</a:t>
            </a:r>
          </a:p>
        </p:txBody>
      </p:sp>
      <p:sp>
        <p:nvSpPr>
          <p:cNvPr id="3" name="Content Placeholder 2">
            <a:extLst>
              <a:ext uri="{FF2B5EF4-FFF2-40B4-BE49-F238E27FC236}">
                <a16:creationId xmlns:a16="http://schemas.microsoft.com/office/drawing/2014/main" id="{63B28DEC-04C2-104C-A4F5-A523C651CC29}"/>
              </a:ext>
            </a:extLst>
          </p:cNvPr>
          <p:cNvSpPr>
            <a:spLocks noGrp="1"/>
          </p:cNvSpPr>
          <p:nvPr>
            <p:ph idx="1"/>
          </p:nvPr>
        </p:nvSpPr>
        <p:spPr>
          <a:xfrm>
            <a:off x="152400" y="1528209"/>
            <a:ext cx="8839200" cy="5181600"/>
          </a:xfrm>
        </p:spPr>
        <p:txBody>
          <a:bodyPr>
            <a:normAutofit fontScale="70000" lnSpcReduction="20000"/>
          </a:bodyPr>
          <a:lstStyle/>
          <a:p>
            <a:pPr marL="118872" indent="0">
              <a:buNone/>
            </a:pPr>
            <a:r>
              <a:rPr lang="en-US" dirty="0"/>
              <a:t>What opportunities for sharing the gospel can you take advantage of in the days to come? This question should ring through your mind as you page through the book of Acts. In virtually every chapter, apostles such as Peter and Paul powerfully present the gospel to individuals and groups of people. The apostles portrayed in Acts shine with evangelistic zeal, showing a striking transition from the often misguided disciples of the Gospels.  Clearly the apostles’ faith in the death and resurrection of Jesus produced a noticeable change in their hearts through the power of the Holy Spirit.</a:t>
            </a:r>
          </a:p>
          <a:p>
            <a:pPr marL="118872" indent="0">
              <a:buNone/>
            </a:pPr>
            <a:endParaRPr lang="en-US" dirty="0"/>
          </a:p>
          <a:p>
            <a:pPr marL="118872" indent="0">
              <a:buNone/>
            </a:pPr>
            <a:r>
              <a:rPr lang="en-US" dirty="0"/>
              <a:t>Too often, our own lives do not reflect that sort of change. We struggle with fears over how others will react to our faith or with breaking out of our own routine long enough to invest in the life of someone else who needs the gospel.  Allow Acts to encourage you to walk more closely with God so that you might make Christ’s name known with the boldness and the zeal of the apostles.</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235375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5F8E-2A62-5745-9EE4-7207CDDAF8E9}"/>
              </a:ext>
            </a:extLst>
          </p:cNvPr>
          <p:cNvSpPr>
            <a:spLocks noGrp="1"/>
          </p:cNvSpPr>
          <p:nvPr>
            <p:ph type="title"/>
          </p:nvPr>
        </p:nvSpPr>
        <p:spPr>
          <a:xfrm>
            <a:off x="0" y="0"/>
            <a:ext cx="9220200" cy="1408176"/>
          </a:xfrm>
        </p:spPr>
        <p:txBody>
          <a:bodyPr>
            <a:normAutofit/>
          </a:bodyPr>
          <a:lstStyle/>
          <a:p>
            <a:r>
              <a:rPr lang="en-US" sz="3200" dirty="0"/>
              <a:t>The significance of Cornelius - first Gentile convert</a:t>
            </a:r>
          </a:p>
        </p:txBody>
      </p:sp>
      <p:sp>
        <p:nvSpPr>
          <p:cNvPr id="3" name="Content Placeholder 2">
            <a:extLst>
              <a:ext uri="{FF2B5EF4-FFF2-40B4-BE49-F238E27FC236}">
                <a16:creationId xmlns:a16="http://schemas.microsoft.com/office/drawing/2014/main" id="{30CF276F-5BC5-2647-B5F0-70215837F3C4}"/>
              </a:ext>
            </a:extLst>
          </p:cNvPr>
          <p:cNvSpPr>
            <a:spLocks noGrp="1"/>
          </p:cNvSpPr>
          <p:nvPr>
            <p:ph idx="1"/>
          </p:nvPr>
        </p:nvSpPr>
        <p:spPr>
          <a:xfrm>
            <a:off x="190500" y="1429947"/>
            <a:ext cx="8763000" cy="4724401"/>
          </a:xfrm>
        </p:spPr>
        <p:txBody>
          <a:bodyPr>
            <a:noAutofit/>
          </a:bodyPr>
          <a:lstStyle/>
          <a:p>
            <a:pPr marL="118872" indent="0" algn="just">
              <a:buNone/>
            </a:pPr>
            <a:r>
              <a:rPr lang="en-US" sz="2200" dirty="0"/>
              <a:t>“As the church enters the period of peace and continued growth, the time is ripe -for God’s eternal plan to be implemented in still another major dimension---the extension of God’s grace to the Gentiles.  For hundreds of years God’s dealings with men have focused on upon the small nation of Israel and its Jewish people.  Yet God had promised their father Abraham that through his seed all nations would be blessed…God’s eternal plan all along has been that all people of the world---Jew and non-Jew alike---should come to know Him through Jesus Christ.  Until this time, however, only Jews, or Gentile converts known as proselytes, have been the subject of early evangelistic efforts. To approach “pagan” Gentiles has seemed unthinkable.  Even the apostle Peter shares this narrow view.  Thus it will take a special vision from the Lord to convince him that the Gentiles are not included within God’s plan…With this event (Cornelius conversion), the new era of God’s grace for all mankind is boldly proclaimed.”    </a:t>
            </a:r>
            <a:r>
              <a:rPr lang="en-US" sz="1600" dirty="0"/>
              <a:t>F. LaGard Smith, </a:t>
            </a:r>
            <a:r>
              <a:rPr lang="en-US" sz="1600" b="1" dirty="0"/>
              <a:t>The Narrated Bible</a:t>
            </a:r>
            <a:r>
              <a:rPr lang="en-US" sz="1600" dirty="0"/>
              <a:t>, </a:t>
            </a:r>
            <a:r>
              <a:rPr lang="en-US" sz="1600" i="1" dirty="0"/>
              <a:t>page 1501</a:t>
            </a:r>
          </a:p>
        </p:txBody>
      </p:sp>
    </p:spTree>
    <p:extLst>
      <p:ext uri="{BB962C8B-B14F-4D97-AF65-F5344CB8AC3E}">
        <p14:creationId xmlns:p14="http://schemas.microsoft.com/office/powerpoint/2010/main" val="379641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7968-88FD-A044-A5BB-3CD4C89593F1}"/>
              </a:ext>
            </a:extLst>
          </p:cNvPr>
          <p:cNvSpPr>
            <a:spLocks noGrp="1"/>
          </p:cNvSpPr>
          <p:nvPr>
            <p:ph type="title"/>
          </p:nvPr>
        </p:nvSpPr>
        <p:spPr/>
        <p:txBody>
          <a:bodyPr>
            <a:normAutofit/>
          </a:bodyPr>
          <a:lstStyle/>
          <a:p>
            <a:r>
              <a:rPr lang="en-US" sz="3200" dirty="0"/>
              <a:t>About Paul</a:t>
            </a:r>
          </a:p>
        </p:txBody>
      </p:sp>
      <p:sp>
        <p:nvSpPr>
          <p:cNvPr id="3" name="Content Placeholder 2">
            <a:extLst>
              <a:ext uri="{FF2B5EF4-FFF2-40B4-BE49-F238E27FC236}">
                <a16:creationId xmlns:a16="http://schemas.microsoft.com/office/drawing/2014/main" id="{578F66AC-1A1E-8A44-8AD9-FE508C4213B5}"/>
              </a:ext>
            </a:extLst>
          </p:cNvPr>
          <p:cNvSpPr>
            <a:spLocks noGrp="1"/>
          </p:cNvSpPr>
          <p:nvPr>
            <p:ph idx="1"/>
          </p:nvPr>
        </p:nvSpPr>
        <p:spPr>
          <a:xfrm>
            <a:off x="152400" y="1408176"/>
            <a:ext cx="8839200" cy="5449824"/>
          </a:xfrm>
        </p:spPr>
        <p:txBody>
          <a:bodyPr>
            <a:normAutofit lnSpcReduction="10000"/>
          </a:bodyPr>
          <a:lstStyle/>
          <a:p>
            <a:r>
              <a:rPr lang="en-US" sz="2000" b="1" dirty="0"/>
              <a:t>His birth</a:t>
            </a:r>
            <a:r>
              <a:rPr lang="en-US" sz="2000" dirty="0"/>
              <a:t>: He was born in Tarsus of Cilicia approximately AD 1-10 (Acts 21:39; 11:25). He is referred to as “young” at Stephen’s stoning and “aged” when Philemon was written in about 62 AD (see Acts 7:58; Philem. 9).  </a:t>
            </a:r>
          </a:p>
          <a:p>
            <a:r>
              <a:rPr lang="en-US" sz="2000" b="1" dirty="0"/>
              <a:t>His family</a:t>
            </a:r>
            <a:r>
              <a:rPr lang="en-US" sz="2000" dirty="0"/>
              <a:t>: He was a Jew from the tribe of Benjamin (Phil. 3:5-8).  His father was a Roman citizen (Acts 22:25-29).  </a:t>
            </a:r>
          </a:p>
          <a:p>
            <a:r>
              <a:rPr lang="en-US" sz="2000" b="1" dirty="0"/>
              <a:t>His education</a:t>
            </a:r>
            <a:r>
              <a:rPr lang="en-US" sz="2000" dirty="0"/>
              <a:t>: In typical Jewish homes, the male members began reading the Old Testament at the age of five years ago.  He likely attended Greek schools at Tarsus.  As a young man he he studied under a Rabbi named Gamaliel (Acts 22:3; 5:34) and became zealous about Jewish traditions (Gal. 1:11-14).  In Palestine he would have spoken Aramaic; therefore, he was likely able to converse in Greek, Hebrew and Aramaic.  </a:t>
            </a:r>
          </a:p>
          <a:p>
            <a:r>
              <a:rPr lang="en-US" sz="2000" b="1" dirty="0"/>
              <a:t>His trade</a:t>
            </a:r>
            <a:r>
              <a:rPr lang="en-US" sz="2000" dirty="0"/>
              <a:t>: He supported himself as a tentmaker (Acts 18:1-5; 1 Th. 2:9).  </a:t>
            </a:r>
          </a:p>
          <a:p>
            <a:r>
              <a:rPr lang="en-US" sz="2000" b="1" dirty="0"/>
              <a:t>His persecution: </a:t>
            </a:r>
            <a:r>
              <a:rPr lang="en-US" sz="2000" dirty="0"/>
              <a:t>Paul was a leader in persecution against the early church.  He was so devoted to Judaism that he became a major persecutor and was present at Stephen’s crucifixion (Acts 8:3; 9:1-2; Gal. 1:11-14).  </a:t>
            </a:r>
          </a:p>
          <a:p>
            <a:r>
              <a:rPr lang="en-US" sz="2000" b="1" dirty="0"/>
              <a:t>His conversion:</a:t>
            </a:r>
            <a:r>
              <a:rPr lang="en-US" sz="2000" dirty="0"/>
              <a:t> Respectfully, those who say Paul’s conversion occurred on the road to Damascus are incorrect; that happened in Damascus (Acts 22:10-16; see also 9:1-19; 26:9-18). After his conversion he is told of his special role as a preacher to the Gentiles (Acts 22:17-21; cf. Ro. 11;13; Acts 9:15; Gal. 2:6-9)</a:t>
            </a:r>
            <a:endParaRPr lang="en-US" sz="2000" b="1" dirty="0"/>
          </a:p>
          <a:p>
            <a:endParaRPr lang="en-US" sz="2000" dirty="0"/>
          </a:p>
          <a:p>
            <a:endParaRPr lang="en-US" sz="2000" dirty="0"/>
          </a:p>
        </p:txBody>
      </p:sp>
      <p:sp>
        <p:nvSpPr>
          <p:cNvPr id="6" name="TextBox 5">
            <a:extLst>
              <a:ext uri="{FF2B5EF4-FFF2-40B4-BE49-F238E27FC236}">
                <a16:creationId xmlns:a16="http://schemas.microsoft.com/office/drawing/2014/main" id="{4D6F1EBE-9C52-7F48-BBC2-76978F2F81A9}"/>
              </a:ext>
            </a:extLst>
          </p:cNvPr>
          <p:cNvSpPr txBox="1"/>
          <p:nvPr/>
        </p:nvSpPr>
        <p:spPr>
          <a:xfrm>
            <a:off x="609600" y="2660904"/>
            <a:ext cx="8229600" cy="1846659"/>
          </a:xfrm>
          <a:prstGeom prst="rect">
            <a:avLst/>
          </a:prstGeom>
          <a:solidFill>
            <a:schemeClr val="accent1"/>
          </a:solidFill>
        </p:spPr>
        <p:txBody>
          <a:bodyPr wrap="square" rtlCol="0">
            <a:spAutoFit/>
          </a:bodyPr>
          <a:lstStyle/>
          <a:p>
            <a:r>
              <a:rPr lang="en-US" sz="2400" dirty="0"/>
              <a:t>“</a:t>
            </a:r>
            <a:r>
              <a:rPr lang="en-US" sz="2400" b="1" dirty="0"/>
              <a:t>Fed by a faith that never doubted, and nerved by a courage that never quailed, he stood forth, the valiant champion of whatever cause he espoused, with a devotion that accepted no compromise, and shrunk from no consequences.” </a:t>
            </a:r>
            <a:r>
              <a:rPr lang="en-US" dirty="0"/>
              <a:t>--- W.K. Pendleton, “The Conversion of Paul,” The Millennial Harbinger 36, (April 1865): 146</a:t>
            </a:r>
          </a:p>
        </p:txBody>
      </p:sp>
    </p:spTree>
    <p:extLst>
      <p:ext uri="{BB962C8B-B14F-4D97-AF65-F5344CB8AC3E}">
        <p14:creationId xmlns:p14="http://schemas.microsoft.com/office/powerpoint/2010/main" val="110828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0B88-CBCA-B948-90CA-2494F59F29E3}"/>
              </a:ext>
            </a:extLst>
          </p:cNvPr>
          <p:cNvSpPr>
            <a:spLocks noGrp="1"/>
          </p:cNvSpPr>
          <p:nvPr>
            <p:ph type="title" idx="4294967295"/>
          </p:nvPr>
        </p:nvSpPr>
        <p:spPr>
          <a:xfrm>
            <a:off x="8965" y="-533400"/>
            <a:ext cx="7848600" cy="1689895"/>
          </a:xfrm>
        </p:spPr>
        <p:txBody>
          <a:bodyPr>
            <a:normAutofit/>
          </a:bodyPr>
          <a:lstStyle/>
          <a:p>
            <a:r>
              <a:rPr lang="en-US" sz="2800" dirty="0">
                <a:solidFill>
                  <a:schemeClr val="tx1"/>
                </a:solidFill>
              </a:rPr>
              <a:t>Further notes about the Apostle Paul</a:t>
            </a:r>
            <a:r>
              <a:rPr lang="en-US" sz="2800" dirty="0"/>
              <a:t>… </a:t>
            </a:r>
          </a:p>
        </p:txBody>
      </p:sp>
      <p:sp>
        <p:nvSpPr>
          <p:cNvPr id="3" name="Content Placeholder 2">
            <a:extLst>
              <a:ext uri="{FF2B5EF4-FFF2-40B4-BE49-F238E27FC236}">
                <a16:creationId xmlns:a16="http://schemas.microsoft.com/office/drawing/2014/main" id="{D4E64D5D-B030-6648-A58A-B4055B6B3C8C}"/>
              </a:ext>
            </a:extLst>
          </p:cNvPr>
          <p:cNvSpPr>
            <a:spLocks noGrp="1"/>
          </p:cNvSpPr>
          <p:nvPr>
            <p:ph idx="4294967295"/>
          </p:nvPr>
        </p:nvSpPr>
        <p:spPr>
          <a:xfrm>
            <a:off x="152400" y="533400"/>
            <a:ext cx="8839200" cy="6324600"/>
          </a:xfrm>
        </p:spPr>
        <p:txBody>
          <a:bodyPr>
            <a:normAutofit/>
          </a:bodyPr>
          <a:lstStyle/>
          <a:p>
            <a:pPr marL="118872" indent="0">
              <a:buNone/>
            </a:pPr>
            <a:r>
              <a:rPr lang="en-US" sz="2400" b="1" dirty="0"/>
              <a:t>See 2 Cor. 11:23-27: </a:t>
            </a:r>
          </a:p>
          <a:p>
            <a:r>
              <a:rPr lang="en-US" sz="2200" dirty="0"/>
              <a:t>He was beaten with stripes on five different occasions </a:t>
            </a:r>
          </a:p>
          <a:p>
            <a:r>
              <a:rPr lang="en-US" sz="2200" dirty="0"/>
              <a:t>Three times hew was beaten with rods.</a:t>
            </a:r>
          </a:p>
          <a:p>
            <a:r>
              <a:rPr lang="en-US" sz="2200" dirty="0"/>
              <a:t>Shipwrecked three times - even spent a day in the deep.  </a:t>
            </a:r>
          </a:p>
          <a:p>
            <a:r>
              <a:rPr lang="en-US" sz="2200" dirty="0"/>
              <a:t>Not to mention the chronic danger that confronted him and exhausting trials that no doubt brought him chronic illness.  </a:t>
            </a:r>
          </a:p>
          <a:p>
            <a:r>
              <a:rPr lang="en-US" sz="2200" dirty="0"/>
              <a:t>He was repeatedly badgered by countrymen who counted him as a traitor and even swore out oaths to kill him.  </a:t>
            </a:r>
          </a:p>
          <a:p>
            <a:r>
              <a:rPr lang="en-US" sz="2200" dirty="0"/>
              <a:t>In the midst of all this, the greatest of all his concerns was over the churches he had left scattered throughout the Roman Empire during his several missionary tours.  </a:t>
            </a:r>
          </a:p>
          <a:p>
            <a:r>
              <a:rPr lang="en-US" sz="2200" dirty="0"/>
              <a:t>In all this, Paul calls his trials, “light afflictions” (2 Cor. 4:17; cf. Ro. 8:18).  </a:t>
            </a:r>
          </a:p>
          <a:p>
            <a:r>
              <a:rPr lang="en-US" sz="2200" dirty="0"/>
              <a:t>He viewed himself as “a servant of Jesus Christ” - he saw himself as in bondage to Christ - “set apart” to serve - “a servant separated” (Ro. 1:1).  </a:t>
            </a:r>
          </a:p>
          <a:p>
            <a:endParaRPr lang="en-US" sz="2200" dirty="0"/>
          </a:p>
          <a:p>
            <a:endParaRPr lang="en-US" sz="2200" dirty="0"/>
          </a:p>
          <a:p>
            <a:endParaRPr lang="en-US" sz="2200" dirty="0"/>
          </a:p>
        </p:txBody>
      </p:sp>
    </p:spTree>
    <p:extLst>
      <p:ext uri="{BB962C8B-B14F-4D97-AF65-F5344CB8AC3E}">
        <p14:creationId xmlns:p14="http://schemas.microsoft.com/office/powerpoint/2010/main" val="422263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30D71-BD42-744A-A124-18DDBF1E14C0}"/>
              </a:ext>
            </a:extLst>
          </p:cNvPr>
          <p:cNvSpPr txBox="1"/>
          <p:nvPr/>
        </p:nvSpPr>
        <p:spPr>
          <a:xfrm>
            <a:off x="178171" y="69619"/>
            <a:ext cx="8839200" cy="5139869"/>
          </a:xfrm>
          <a:prstGeom prst="rect">
            <a:avLst/>
          </a:prstGeom>
          <a:noFill/>
          <a:ln w="57150">
            <a:solidFill>
              <a:schemeClr val="tx1"/>
            </a:solidFill>
          </a:ln>
        </p:spPr>
        <p:txBody>
          <a:bodyPr wrap="square" rtlCol="0">
            <a:spAutoFit/>
          </a:bodyPr>
          <a:lstStyle/>
          <a:p>
            <a:r>
              <a:rPr lang="en-US" sz="2400" dirty="0"/>
              <a:t>“If we’re going to think about remarkable conversions, there’s none more notorious than Saul of Tarsus.  Few conversions in the history of Christianity can ever be compared to what transpired on that road outside Damascus.  That is true because few opponents of Christianity ever reached such a degree of despicable notoriety as Saul.” </a:t>
            </a:r>
            <a:br>
              <a:rPr lang="en-US" sz="2400" dirty="0"/>
            </a:br>
            <a:endParaRPr lang="en-US" sz="2400" dirty="0"/>
          </a:p>
          <a:p>
            <a:r>
              <a:rPr lang="en-US" sz="2400" dirty="0"/>
              <a:t>“Descriptions of Paul’s violent past make us uncomfortable.  After all, he remains the one man who, apart from Christ Himself, continues to feed   our souls with life-changing truth like no other spiritual mentor in history.  We much prefer studying and admiring portraits of him as the apostle of grace.   But we can’t ignore the biblical record.  The Scriptures attest to the depth of Paul’s sinful past.”</a:t>
            </a:r>
            <a:r>
              <a:rPr lang="en-US" sz="2000" dirty="0"/>
              <a:t>  </a:t>
            </a:r>
            <a:r>
              <a:rPr lang="en-US" sz="1600" dirty="0"/>
              <a:t>---  Swindoll, A Man of Grace and Grit - Paul, </a:t>
            </a:r>
            <a:r>
              <a:rPr lang="en-US" sz="1600" i="1" dirty="0"/>
              <a:t>page 21.</a:t>
            </a:r>
          </a:p>
        </p:txBody>
      </p:sp>
      <p:sp>
        <p:nvSpPr>
          <p:cNvPr id="3" name="TextBox 2">
            <a:extLst>
              <a:ext uri="{FF2B5EF4-FFF2-40B4-BE49-F238E27FC236}">
                <a16:creationId xmlns:a16="http://schemas.microsoft.com/office/drawing/2014/main" id="{257E85AF-02DA-8A41-A9B3-0BB4A838077A}"/>
              </a:ext>
            </a:extLst>
          </p:cNvPr>
          <p:cNvSpPr txBox="1"/>
          <p:nvPr/>
        </p:nvSpPr>
        <p:spPr>
          <a:xfrm>
            <a:off x="178171" y="3805324"/>
            <a:ext cx="4808220" cy="2862322"/>
          </a:xfrm>
          <a:prstGeom prst="rect">
            <a:avLst/>
          </a:prstGeom>
          <a:solidFill>
            <a:schemeClr val="accent1"/>
          </a:solidFill>
          <a:ln w="57150">
            <a:solidFill>
              <a:schemeClr val="tx1"/>
            </a:solidFill>
          </a:ln>
        </p:spPr>
        <p:txBody>
          <a:bodyPr wrap="square" rtlCol="0">
            <a:spAutoFit/>
          </a:bodyPr>
          <a:lstStyle/>
          <a:p>
            <a:r>
              <a:rPr lang="en-US" sz="2000" dirty="0"/>
              <a:t>“I persecuted this Way to the death, binding and delivering to prison both men and women. as the high priest and the whole council of elders can bear me witness. From them I received letters to the brothers, and I journeyed toward Damascus to take those also who were there and bring them in bonds to Jerusalem to be punished.  (Acts 22:4-5)</a:t>
            </a:r>
          </a:p>
        </p:txBody>
      </p:sp>
      <p:sp>
        <p:nvSpPr>
          <p:cNvPr id="4" name="TextBox 3">
            <a:extLst>
              <a:ext uri="{FF2B5EF4-FFF2-40B4-BE49-F238E27FC236}">
                <a16:creationId xmlns:a16="http://schemas.microsoft.com/office/drawing/2014/main" id="{C7C178B9-2F23-9646-9819-0EC3374EA061}"/>
              </a:ext>
            </a:extLst>
          </p:cNvPr>
          <p:cNvSpPr txBox="1"/>
          <p:nvPr/>
        </p:nvSpPr>
        <p:spPr>
          <a:xfrm>
            <a:off x="5370350" y="3507640"/>
            <a:ext cx="3540288" cy="3170099"/>
          </a:xfrm>
          <a:prstGeom prst="rect">
            <a:avLst/>
          </a:prstGeom>
          <a:solidFill>
            <a:schemeClr val="accent1"/>
          </a:solidFill>
          <a:ln w="57150">
            <a:solidFill>
              <a:schemeClr val="tx1"/>
            </a:solidFill>
          </a:ln>
        </p:spPr>
        <p:txBody>
          <a:bodyPr wrap="square" rtlCol="0">
            <a:spAutoFit/>
          </a:bodyPr>
          <a:lstStyle/>
          <a:p>
            <a:r>
              <a:rPr lang="en-US" sz="2000" dirty="0"/>
              <a:t>“For you have heard of my former life in Judaism, how I persecuted the church of God violently and tried to destroy it. 14 And I was advancing in Judaism beyond many of my own age among my people, so extremely zealous was I for the traditions of my fathers” (Gal. 1:13-14)</a:t>
            </a:r>
          </a:p>
        </p:txBody>
      </p:sp>
      <p:sp>
        <p:nvSpPr>
          <p:cNvPr id="5" name="TextBox 4">
            <a:extLst>
              <a:ext uri="{FF2B5EF4-FFF2-40B4-BE49-F238E27FC236}">
                <a16:creationId xmlns:a16="http://schemas.microsoft.com/office/drawing/2014/main" id="{87E808C9-9755-1C4A-AE34-9050682B3364}"/>
              </a:ext>
            </a:extLst>
          </p:cNvPr>
          <p:cNvSpPr txBox="1"/>
          <p:nvPr/>
        </p:nvSpPr>
        <p:spPr>
          <a:xfrm>
            <a:off x="210556" y="160969"/>
            <a:ext cx="3904244" cy="1631216"/>
          </a:xfrm>
          <a:prstGeom prst="rect">
            <a:avLst/>
          </a:prstGeom>
          <a:solidFill>
            <a:schemeClr val="accent1"/>
          </a:solidFill>
          <a:ln w="57150">
            <a:solidFill>
              <a:schemeClr val="tx1"/>
            </a:solidFill>
          </a:ln>
        </p:spPr>
        <p:txBody>
          <a:bodyPr wrap="square" rtlCol="0">
            <a:spAutoFit/>
          </a:bodyPr>
          <a:lstStyle/>
          <a:p>
            <a:r>
              <a:rPr lang="en-US" sz="2000" dirty="0"/>
              <a:t>“But Saul was ravaging the church, and entering house after house, he dragged off men and women and committed them to prison” (Acts 8:3)</a:t>
            </a:r>
          </a:p>
        </p:txBody>
      </p:sp>
      <p:sp>
        <p:nvSpPr>
          <p:cNvPr id="6" name="TextBox 5">
            <a:extLst>
              <a:ext uri="{FF2B5EF4-FFF2-40B4-BE49-F238E27FC236}">
                <a16:creationId xmlns:a16="http://schemas.microsoft.com/office/drawing/2014/main" id="{E72513D0-34CC-AF43-B13C-EF769EA4C959}"/>
              </a:ext>
            </a:extLst>
          </p:cNvPr>
          <p:cNvSpPr txBox="1"/>
          <p:nvPr/>
        </p:nvSpPr>
        <p:spPr>
          <a:xfrm>
            <a:off x="4538932" y="180975"/>
            <a:ext cx="4371706" cy="3169386"/>
          </a:xfrm>
          <a:prstGeom prst="rect">
            <a:avLst/>
          </a:prstGeom>
          <a:solidFill>
            <a:schemeClr val="accent1"/>
          </a:solidFill>
          <a:ln w="57150">
            <a:solidFill>
              <a:schemeClr val="tx1"/>
            </a:solidFill>
          </a:ln>
        </p:spPr>
        <p:txBody>
          <a:bodyPr wrap="square" rtlCol="0">
            <a:spAutoFit/>
          </a:bodyPr>
          <a:lstStyle/>
          <a:p>
            <a:r>
              <a:rPr lang="en-US" sz="2000" dirty="0"/>
              <a:t>“Though formerly I was a blasphemer, persecutor, and insolent opponent. But I received mercy because I had acted ignorantly in unbelief, 14 and the grace of our Lord overflowed for me with the faith and love that are in Christ Jesus. 15 The saying is trustworthy and deserving of full acceptance, that Christ Jesus came into the world to save sinners, of whom I am the foremost..” (1 Ti. 1:15)</a:t>
            </a:r>
          </a:p>
        </p:txBody>
      </p:sp>
      <p:sp>
        <p:nvSpPr>
          <p:cNvPr id="7" name="TextBox 6">
            <a:extLst>
              <a:ext uri="{FF2B5EF4-FFF2-40B4-BE49-F238E27FC236}">
                <a16:creationId xmlns:a16="http://schemas.microsoft.com/office/drawing/2014/main" id="{F249ACE2-3A04-8B42-BE93-1C955B933A1B}"/>
              </a:ext>
            </a:extLst>
          </p:cNvPr>
          <p:cNvSpPr txBox="1"/>
          <p:nvPr/>
        </p:nvSpPr>
        <p:spPr>
          <a:xfrm>
            <a:off x="210556" y="1946627"/>
            <a:ext cx="4101527" cy="1631216"/>
          </a:xfrm>
          <a:prstGeom prst="rect">
            <a:avLst/>
          </a:prstGeom>
          <a:solidFill>
            <a:schemeClr val="accent1"/>
          </a:solidFill>
          <a:ln w="57150">
            <a:solidFill>
              <a:schemeClr val="tx1"/>
            </a:solidFill>
          </a:ln>
        </p:spPr>
        <p:txBody>
          <a:bodyPr wrap="square" rtlCol="0">
            <a:spAutoFit/>
          </a:bodyPr>
          <a:lstStyle/>
          <a:p>
            <a:r>
              <a:rPr lang="en-US" sz="2000" dirty="0"/>
              <a:t>“And when the blood of Stephen your witness was being shed, I myself was standing by and approving and watching over the garments of those who killed him’ (Acts 22:20)</a:t>
            </a:r>
          </a:p>
        </p:txBody>
      </p:sp>
    </p:spTree>
    <p:extLst>
      <p:ext uri="{BB962C8B-B14F-4D97-AF65-F5344CB8AC3E}">
        <p14:creationId xmlns:p14="http://schemas.microsoft.com/office/powerpoint/2010/main" val="160005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B576E-2F32-744A-A3CA-24FD7454DCB6}"/>
              </a:ext>
            </a:extLst>
          </p:cNvPr>
          <p:cNvSpPr>
            <a:spLocks noGrp="1"/>
          </p:cNvSpPr>
          <p:nvPr>
            <p:ph type="title"/>
          </p:nvPr>
        </p:nvSpPr>
        <p:spPr/>
        <p:txBody>
          <a:bodyPr>
            <a:normAutofit/>
          </a:bodyPr>
          <a:lstStyle/>
          <a:p>
            <a:r>
              <a:rPr lang="en-US" sz="3200" dirty="0"/>
              <a:t>McGarvey’s Timeline - Acts</a:t>
            </a:r>
          </a:p>
        </p:txBody>
      </p:sp>
      <p:sp>
        <p:nvSpPr>
          <p:cNvPr id="5" name="Content Placeholder 4">
            <a:extLst>
              <a:ext uri="{FF2B5EF4-FFF2-40B4-BE49-F238E27FC236}">
                <a16:creationId xmlns:a16="http://schemas.microsoft.com/office/drawing/2014/main" id="{A8D956AE-DB58-6247-B4D3-332C99C19708}"/>
              </a:ext>
            </a:extLst>
          </p:cNvPr>
          <p:cNvSpPr>
            <a:spLocks noGrp="1"/>
          </p:cNvSpPr>
          <p:nvPr>
            <p:ph idx="1"/>
          </p:nvPr>
        </p:nvSpPr>
        <p:spPr>
          <a:xfrm>
            <a:off x="152400" y="1408176"/>
            <a:ext cx="8839200" cy="5449824"/>
          </a:xfrm>
        </p:spPr>
        <p:txBody>
          <a:bodyPr>
            <a:normAutofit fontScale="92500" lnSpcReduction="10000"/>
          </a:bodyPr>
          <a:lstStyle/>
          <a:p>
            <a:pPr marL="576072" indent="-457200">
              <a:buFont typeface="+mj-lt"/>
              <a:buAutoNum type="arabicPeriod"/>
            </a:pPr>
            <a:r>
              <a:rPr lang="en-US" sz="2000" dirty="0"/>
              <a:t>The First Pentecost, </a:t>
            </a:r>
            <a:r>
              <a:rPr lang="en-US" sz="2000" b="1" dirty="0"/>
              <a:t>AD-34</a:t>
            </a:r>
          </a:p>
          <a:p>
            <a:pPr marL="576072" indent="-457200">
              <a:buFont typeface="+mj-lt"/>
              <a:buAutoNum type="arabicPeriod"/>
            </a:pPr>
            <a:r>
              <a:rPr lang="en-US" sz="2000" dirty="0"/>
              <a:t>The dispensation of the Jerusalem church and the conversion of Saul, </a:t>
            </a:r>
            <a:r>
              <a:rPr lang="en-US" sz="2000" b="1" dirty="0"/>
              <a:t>36</a:t>
            </a:r>
          </a:p>
          <a:p>
            <a:pPr marL="576072" indent="-457200">
              <a:buFont typeface="+mj-lt"/>
              <a:buAutoNum type="arabicPeriod"/>
            </a:pPr>
            <a:r>
              <a:rPr lang="en-US" sz="2000" dirty="0"/>
              <a:t>The return of Paul to Jerusalem after his conversion, </a:t>
            </a:r>
            <a:r>
              <a:rPr lang="en-US" sz="2000" b="1" dirty="0"/>
              <a:t>39</a:t>
            </a:r>
          </a:p>
          <a:p>
            <a:pPr marL="576072" indent="-457200">
              <a:buFont typeface="+mj-lt"/>
              <a:buAutoNum type="arabicPeriod"/>
            </a:pPr>
            <a:r>
              <a:rPr lang="en-US" sz="2000" dirty="0"/>
              <a:t>Phillip’s labors in Samaria, and the baptism of eunuch, between </a:t>
            </a:r>
            <a:r>
              <a:rPr lang="en-US" sz="2000" b="1" dirty="0"/>
              <a:t>36-39</a:t>
            </a:r>
          </a:p>
          <a:p>
            <a:pPr marL="576072" indent="-457200">
              <a:buFont typeface="+mj-lt"/>
              <a:buAutoNum type="arabicPeriod"/>
            </a:pPr>
            <a:r>
              <a:rPr lang="en-US" sz="2000" dirty="0"/>
              <a:t>The baptism of the house of Cornelius, </a:t>
            </a:r>
            <a:r>
              <a:rPr lang="en-US" sz="2000" b="1" dirty="0"/>
              <a:t>41</a:t>
            </a:r>
            <a:r>
              <a:rPr lang="en-US" sz="2000" dirty="0"/>
              <a:t>?</a:t>
            </a:r>
          </a:p>
          <a:p>
            <a:pPr marL="576072" indent="-457200">
              <a:buFont typeface="+mj-lt"/>
              <a:buAutoNum type="arabicPeriod"/>
            </a:pPr>
            <a:r>
              <a:rPr lang="en-US" sz="2000" dirty="0"/>
              <a:t>Founding of the Antioch church, </a:t>
            </a:r>
            <a:r>
              <a:rPr lang="en-US" sz="2000" b="1" dirty="0"/>
              <a:t>43</a:t>
            </a:r>
            <a:r>
              <a:rPr lang="en-US" sz="2000" dirty="0"/>
              <a:t>?</a:t>
            </a:r>
          </a:p>
          <a:p>
            <a:pPr marL="576072" indent="-457200">
              <a:buFont typeface="+mj-lt"/>
              <a:buAutoNum type="arabicPeriod"/>
            </a:pPr>
            <a:r>
              <a:rPr lang="en-US" sz="2000" dirty="0"/>
              <a:t>First labors of Barnabas and Saul together in Antioch, </a:t>
            </a:r>
            <a:r>
              <a:rPr lang="en-US" sz="2000" b="1" dirty="0"/>
              <a:t>43</a:t>
            </a:r>
          </a:p>
          <a:p>
            <a:pPr marL="576072" indent="-457200">
              <a:buFont typeface="+mj-lt"/>
              <a:buAutoNum type="arabicPeriod"/>
            </a:pPr>
            <a:r>
              <a:rPr lang="en-US" sz="2000" dirty="0"/>
              <a:t>Barnabas and Saul sent to Judea with alms, death of James, imprisonment of Peter, and death of Herod, </a:t>
            </a:r>
            <a:r>
              <a:rPr lang="en-US" sz="2000" b="1" dirty="0"/>
              <a:t>44</a:t>
            </a:r>
          </a:p>
          <a:p>
            <a:pPr marL="576072" indent="-457200">
              <a:buFont typeface="+mj-lt"/>
              <a:buAutoNum type="arabicPeriod"/>
            </a:pPr>
            <a:r>
              <a:rPr lang="en-US" sz="2000" dirty="0"/>
              <a:t>The conference on circumcision, </a:t>
            </a:r>
            <a:r>
              <a:rPr lang="en-US" sz="2000" b="1" dirty="0"/>
              <a:t>50</a:t>
            </a:r>
            <a:r>
              <a:rPr lang="en-US" sz="2000" dirty="0"/>
              <a:t>?</a:t>
            </a:r>
          </a:p>
          <a:p>
            <a:pPr marL="576072" indent="-457200">
              <a:buFont typeface="+mj-lt"/>
              <a:buAutoNum type="arabicPeriod"/>
            </a:pPr>
            <a:r>
              <a:rPr lang="en-US" sz="2000" dirty="0"/>
              <a:t>Paul’s first tour among the Gentiles, between </a:t>
            </a:r>
            <a:r>
              <a:rPr lang="en-US" sz="2000" b="1" dirty="0"/>
              <a:t>45 and 50</a:t>
            </a:r>
          </a:p>
          <a:p>
            <a:pPr marL="576072" indent="-457200">
              <a:buFont typeface="+mj-lt"/>
              <a:buAutoNum type="arabicPeriod"/>
            </a:pPr>
            <a:r>
              <a:rPr lang="en-US" sz="2000" dirty="0"/>
              <a:t>Paul’s second tour, </a:t>
            </a:r>
            <a:r>
              <a:rPr lang="en-US" sz="2000" b="1" dirty="0"/>
              <a:t>50 to 53 </a:t>
            </a:r>
            <a:r>
              <a:rPr lang="en-US" sz="2000" dirty="0"/>
              <a:t>(18 mo. In Corinth) where he wrote 1 &amp; 2 Thessalonians. </a:t>
            </a:r>
          </a:p>
          <a:p>
            <a:pPr marL="576072" indent="-457200">
              <a:buFont typeface="+mj-lt"/>
              <a:buAutoNum type="arabicPeriod"/>
            </a:pPr>
            <a:r>
              <a:rPr lang="en-US" sz="2000" dirty="0"/>
              <a:t>Paul’s third tour, </a:t>
            </a:r>
            <a:r>
              <a:rPr lang="en-US" sz="2000" b="1" dirty="0"/>
              <a:t>53-58</a:t>
            </a:r>
            <a:r>
              <a:rPr lang="en-US" sz="2000" dirty="0"/>
              <a:t>, (2.3 years in Ephesus) where he wrote 1 &amp; 2 Corinthians, Galatians and Romans.  </a:t>
            </a:r>
          </a:p>
          <a:p>
            <a:pPr marL="576072" indent="-457200">
              <a:buFont typeface="+mj-lt"/>
              <a:buAutoNum type="arabicPeriod"/>
            </a:pPr>
            <a:r>
              <a:rPr lang="en-US" sz="2000" dirty="0"/>
              <a:t>From </a:t>
            </a:r>
            <a:r>
              <a:rPr lang="en-US" sz="2000" b="1" dirty="0"/>
              <a:t>58-63</a:t>
            </a:r>
            <a:r>
              <a:rPr lang="en-US" sz="2000" dirty="0"/>
              <a:t>, his imprisonment beginning in Jerusalem in </a:t>
            </a:r>
            <a:r>
              <a:rPr lang="en-US" sz="2000" b="1" dirty="0"/>
              <a:t>58, </a:t>
            </a:r>
            <a:r>
              <a:rPr lang="en-US" sz="2000" dirty="0"/>
              <a:t>continuing in Caesarea from </a:t>
            </a:r>
            <a:r>
              <a:rPr lang="en-US" sz="2000" b="1" dirty="0"/>
              <a:t>58-60,</a:t>
            </a:r>
            <a:r>
              <a:rPr lang="en-US" sz="2000" dirty="0"/>
              <a:t> on to the voyage to Rome from </a:t>
            </a:r>
            <a:r>
              <a:rPr lang="en-US" sz="2000" b="1" dirty="0"/>
              <a:t>fall of 60 to spring of 61</a:t>
            </a:r>
            <a:r>
              <a:rPr lang="en-US" sz="2000" dirty="0"/>
              <a:t>.  In the last two years, the writing of Ephesians, Colossians, Philemon, Philippians, and  also Hebrews (if he wrote at all - Heb. 8:18-19).  </a:t>
            </a:r>
          </a:p>
        </p:txBody>
      </p:sp>
      <p:sp>
        <p:nvSpPr>
          <p:cNvPr id="6" name="TextBox 5">
            <a:extLst>
              <a:ext uri="{FF2B5EF4-FFF2-40B4-BE49-F238E27FC236}">
                <a16:creationId xmlns:a16="http://schemas.microsoft.com/office/drawing/2014/main" id="{0A3C95EB-672A-2049-8D2B-FD6157C5B52F}"/>
              </a:ext>
            </a:extLst>
          </p:cNvPr>
          <p:cNvSpPr txBox="1"/>
          <p:nvPr/>
        </p:nvSpPr>
        <p:spPr>
          <a:xfrm>
            <a:off x="2057400" y="6483905"/>
            <a:ext cx="4694875" cy="338554"/>
          </a:xfrm>
          <a:prstGeom prst="rect">
            <a:avLst/>
          </a:prstGeom>
          <a:noFill/>
        </p:spPr>
        <p:txBody>
          <a:bodyPr wrap="none" rtlCol="0">
            <a:spAutoFit/>
          </a:bodyPr>
          <a:lstStyle/>
          <a:p>
            <a:r>
              <a:rPr lang="en-US" sz="1600" dirty="0"/>
              <a:t>New Commentary on Acts of Apostles, page </a:t>
            </a:r>
            <a:r>
              <a:rPr lang="en-US" sz="1600" i="1" dirty="0"/>
              <a:t>xxii-xx111</a:t>
            </a:r>
          </a:p>
        </p:txBody>
      </p:sp>
    </p:spTree>
    <p:extLst>
      <p:ext uri="{BB962C8B-B14F-4D97-AF65-F5344CB8AC3E}">
        <p14:creationId xmlns:p14="http://schemas.microsoft.com/office/powerpoint/2010/main" val="261714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318035" y="6390750"/>
            <a:ext cx="3068422" cy="338554"/>
          </a:xfrm>
          <a:prstGeom prst="rect">
            <a:avLst/>
          </a:prstGeom>
          <a:solidFill>
            <a:schemeClr val="bg1"/>
          </a:solidFill>
          <a:ln w="57150">
            <a:noFill/>
          </a:ln>
        </p:spPr>
        <p:txBody>
          <a:bodyPr wrap="square" rtlCol="0">
            <a:spAutoFit/>
          </a:bodyPr>
          <a:lstStyle/>
          <a:p>
            <a:r>
              <a:rPr lang="en-US" sz="1600"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158139"/>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04800" y="261538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66700" y="30480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66700" y="35052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6700" y="4120659"/>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66700" y="453771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66700" y="48768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6700" y="53340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B933644-876C-0E4A-9E12-86379B05D3B8}"/>
              </a:ext>
            </a:extLst>
          </p:cNvPr>
          <p:cNvCxnSpPr>
            <a:cxnSpLocks/>
          </p:cNvCxnSpPr>
          <p:nvPr/>
        </p:nvCxnSpPr>
        <p:spPr>
          <a:xfrm>
            <a:off x="266700" y="57912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6700" y="624840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6490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a:off x="1600198" y="548916"/>
            <a:ext cx="2" cy="569948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0" cy="568061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30777" cy="369332"/>
          </a:xfrm>
          <a:prstGeom prst="rect">
            <a:avLst/>
          </a:prstGeom>
          <a:noFill/>
        </p:spPr>
        <p:txBody>
          <a:bodyPr wrap="none" rtlCol="0">
            <a:spAutoFit/>
          </a:bodyPr>
          <a:lstStyle/>
          <a:p>
            <a:r>
              <a:rPr lang="en-US" dirty="0"/>
              <a:t>33 AD</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79454" y="1794501"/>
            <a:ext cx="794754" cy="369332"/>
          </a:xfrm>
          <a:prstGeom prst="rect">
            <a:avLst/>
          </a:prstGeom>
          <a:noFill/>
        </p:spPr>
        <p:txBody>
          <a:bodyPr wrap="square" rtlCol="0">
            <a:spAutoFit/>
          </a:bodyPr>
          <a:lstStyle/>
          <a:p>
            <a:r>
              <a:rPr lang="en-US" dirty="0"/>
              <a:t>  33-35</a:t>
            </a:r>
          </a:p>
        </p:txBody>
      </p:sp>
      <p:sp>
        <p:nvSpPr>
          <p:cNvPr id="27" name="TextBox 26">
            <a:extLst>
              <a:ext uri="{FF2B5EF4-FFF2-40B4-BE49-F238E27FC236}">
                <a16:creationId xmlns:a16="http://schemas.microsoft.com/office/drawing/2014/main" id="{F615E045-0F80-FE40-910E-C69A0B395DCF}"/>
              </a:ext>
            </a:extLst>
          </p:cNvPr>
          <p:cNvSpPr txBox="1"/>
          <p:nvPr/>
        </p:nvSpPr>
        <p:spPr>
          <a:xfrm>
            <a:off x="655665" y="2629357"/>
            <a:ext cx="1426104" cy="369332"/>
          </a:xfrm>
          <a:prstGeom prst="rect">
            <a:avLst/>
          </a:prstGeom>
          <a:noFill/>
        </p:spPr>
        <p:txBody>
          <a:bodyPr wrap="square" rtlCol="0">
            <a:spAutoFit/>
          </a:bodyPr>
          <a:lstStyle/>
          <a:p>
            <a:r>
              <a:rPr lang="en-US" dirty="0"/>
              <a:t>36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712311" y="4887522"/>
            <a:ext cx="887887" cy="369332"/>
          </a:xfrm>
          <a:prstGeom prst="rect">
            <a:avLst/>
          </a:prstGeom>
          <a:noFill/>
        </p:spPr>
        <p:txBody>
          <a:bodyPr wrap="square" rtlCol="0">
            <a:spAutoFit/>
          </a:bodyPr>
          <a:lstStyle/>
          <a:p>
            <a:r>
              <a:rPr lang="en-US" dirty="0"/>
              <a:t>45</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536939" y="3083244"/>
            <a:ext cx="1457278" cy="371070"/>
          </a:xfrm>
          <a:prstGeom prst="rect">
            <a:avLst/>
          </a:prstGeom>
          <a:noFill/>
        </p:spPr>
        <p:txBody>
          <a:bodyPr wrap="square" rtlCol="0">
            <a:spAutoFit/>
          </a:bodyPr>
          <a:lstStyle/>
          <a:p>
            <a:r>
              <a:rPr lang="en-US" dirty="0"/>
              <a:t>37-39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85722" y="4129601"/>
            <a:ext cx="794754" cy="369332"/>
          </a:xfrm>
          <a:prstGeom prst="rect">
            <a:avLst/>
          </a:prstGeom>
          <a:noFill/>
        </p:spPr>
        <p:txBody>
          <a:bodyPr wrap="square" rtlCol="0">
            <a:spAutoFit/>
          </a:bodyPr>
          <a:lstStyle/>
          <a:p>
            <a:r>
              <a:rPr lang="en-US" dirty="0"/>
              <a:t>43-44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712312" y="4483634"/>
            <a:ext cx="1137707" cy="369332"/>
          </a:xfrm>
          <a:prstGeom prst="rect">
            <a:avLst/>
          </a:prstGeom>
          <a:noFill/>
        </p:spPr>
        <p:txBody>
          <a:bodyPr wrap="square" rtlCol="0">
            <a:spAutoFit/>
          </a:bodyPr>
          <a:lstStyle/>
          <a:p>
            <a:r>
              <a:rPr lang="en-US" dirty="0"/>
              <a:t>44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49534" y="3560476"/>
            <a:ext cx="1183035" cy="369332"/>
          </a:xfrm>
          <a:prstGeom prst="rect">
            <a:avLst/>
          </a:prstGeom>
          <a:noFill/>
        </p:spPr>
        <p:txBody>
          <a:bodyPr wrap="square" rtlCol="0">
            <a:spAutoFit/>
          </a:bodyPr>
          <a:lstStyle/>
          <a:p>
            <a:r>
              <a:rPr lang="en-US" dirty="0"/>
              <a:t>39-43 </a:t>
            </a:r>
          </a:p>
        </p:txBody>
      </p:sp>
      <p:sp>
        <p:nvSpPr>
          <p:cNvPr id="33" name="TextBox 32">
            <a:extLst>
              <a:ext uri="{FF2B5EF4-FFF2-40B4-BE49-F238E27FC236}">
                <a16:creationId xmlns:a16="http://schemas.microsoft.com/office/drawing/2014/main" id="{68CB82CA-2014-D94E-9719-923CF426C005}"/>
              </a:ext>
            </a:extLst>
          </p:cNvPr>
          <p:cNvSpPr txBox="1"/>
          <p:nvPr/>
        </p:nvSpPr>
        <p:spPr>
          <a:xfrm>
            <a:off x="440885" y="5385326"/>
            <a:ext cx="1214470" cy="369332"/>
          </a:xfrm>
          <a:prstGeom prst="rect">
            <a:avLst/>
          </a:prstGeom>
          <a:noFill/>
        </p:spPr>
        <p:txBody>
          <a:bodyPr wrap="square" rtlCol="0">
            <a:spAutoFit/>
          </a:bodyPr>
          <a:lstStyle/>
          <a:p>
            <a:r>
              <a:rPr lang="en-US" dirty="0"/>
              <a:t>  45-49</a:t>
            </a:r>
          </a:p>
        </p:txBody>
      </p:sp>
      <p:sp>
        <p:nvSpPr>
          <p:cNvPr id="34" name="TextBox 33">
            <a:extLst>
              <a:ext uri="{FF2B5EF4-FFF2-40B4-BE49-F238E27FC236}">
                <a16:creationId xmlns:a16="http://schemas.microsoft.com/office/drawing/2014/main" id="{61183FF3-53C8-3941-BED3-B2406975CAE8}"/>
              </a:ext>
            </a:extLst>
          </p:cNvPr>
          <p:cNvSpPr txBox="1"/>
          <p:nvPr/>
        </p:nvSpPr>
        <p:spPr>
          <a:xfrm>
            <a:off x="737264" y="5848663"/>
            <a:ext cx="794754" cy="369332"/>
          </a:xfrm>
          <a:prstGeom prst="rect">
            <a:avLst/>
          </a:prstGeom>
          <a:noFill/>
        </p:spPr>
        <p:txBody>
          <a:bodyPr wrap="square" rtlCol="0">
            <a:spAutoFit/>
          </a:bodyPr>
          <a:lstStyle/>
          <a:p>
            <a:r>
              <a:rPr lang="en-US" dirty="0"/>
              <a:t>50</a:t>
            </a:r>
          </a:p>
        </p:txBody>
      </p:sp>
      <p:sp>
        <p:nvSpPr>
          <p:cNvPr id="35" name="TextBox 34">
            <a:extLst>
              <a:ext uri="{FF2B5EF4-FFF2-40B4-BE49-F238E27FC236}">
                <a16:creationId xmlns:a16="http://schemas.microsoft.com/office/drawing/2014/main" id="{B340BC9E-4F23-B84A-9FDC-D9249FC2880C}"/>
              </a:ext>
            </a:extLst>
          </p:cNvPr>
          <p:cNvSpPr txBox="1"/>
          <p:nvPr/>
        </p:nvSpPr>
        <p:spPr>
          <a:xfrm>
            <a:off x="473114" y="225836"/>
            <a:ext cx="721672" cy="400110"/>
          </a:xfrm>
          <a:prstGeom prst="rect">
            <a:avLst/>
          </a:prstGeom>
          <a:noFill/>
        </p:spPr>
        <p:txBody>
          <a:bodyPr wrap="none" rtlCol="0">
            <a:spAutoFit/>
          </a:bodyPr>
          <a:lstStyle/>
          <a:p>
            <a:r>
              <a:rPr lang="en-US" sz="2000"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637718" y="227769"/>
            <a:ext cx="1071127" cy="400110"/>
          </a:xfrm>
          <a:prstGeom prst="rect">
            <a:avLst/>
          </a:prstGeom>
          <a:noFill/>
        </p:spPr>
        <p:txBody>
          <a:bodyPr wrap="none" rtlCol="0">
            <a:spAutoFit/>
          </a:bodyPr>
          <a:lstStyle/>
          <a:p>
            <a:r>
              <a:rPr lang="en-US" sz="2000"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4929168" y="241680"/>
            <a:ext cx="829073" cy="400110"/>
          </a:xfrm>
          <a:prstGeom prst="rect">
            <a:avLst/>
          </a:prstGeom>
          <a:noFill/>
        </p:spPr>
        <p:txBody>
          <a:bodyPr wrap="none" rtlCol="0">
            <a:spAutoFit/>
          </a:bodyPr>
          <a:lstStyle/>
          <a:p>
            <a:r>
              <a:rPr lang="en-US" sz="2000"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2067899" y="548916"/>
            <a:ext cx="276766" cy="584775"/>
          </a:xfrm>
          <a:prstGeom prst="rect">
            <a:avLst/>
          </a:prstGeom>
          <a:noFill/>
        </p:spPr>
        <p:txBody>
          <a:bodyPr wrap="square" rtlCol="0">
            <a:spAutoFit/>
          </a:bodyPr>
          <a:lstStyle/>
          <a:p>
            <a:r>
              <a:rPr lang="en-US" sz="1600" dirty="0"/>
              <a:t>1</a:t>
            </a:r>
          </a:p>
          <a:p>
            <a:r>
              <a:rPr lang="en-US" sz="1600" dirty="0"/>
              <a:t>2</a:t>
            </a:r>
          </a:p>
        </p:txBody>
      </p:sp>
      <p:sp>
        <p:nvSpPr>
          <p:cNvPr id="43" name="TextBox 42">
            <a:extLst>
              <a:ext uri="{FF2B5EF4-FFF2-40B4-BE49-F238E27FC236}">
                <a16:creationId xmlns:a16="http://schemas.microsoft.com/office/drawing/2014/main" id="{178DAC59-27FD-484A-8935-5B9882C28EE2}"/>
              </a:ext>
            </a:extLst>
          </p:cNvPr>
          <p:cNvSpPr txBox="1"/>
          <p:nvPr/>
        </p:nvSpPr>
        <p:spPr>
          <a:xfrm>
            <a:off x="2068010" y="1141707"/>
            <a:ext cx="279244" cy="1384995"/>
          </a:xfrm>
          <a:prstGeom prst="rect">
            <a:avLst/>
          </a:prstGeom>
          <a:noFill/>
        </p:spPr>
        <p:txBody>
          <a:bodyPr wrap="none" rtlCol="0">
            <a:spAutoFit/>
          </a:bodyPr>
          <a:lstStyle/>
          <a:p>
            <a:r>
              <a:rPr lang="en-US" sz="1400" dirty="0"/>
              <a:t>3</a:t>
            </a:r>
            <a:br>
              <a:rPr lang="en-US" sz="1400" dirty="0"/>
            </a:br>
            <a:r>
              <a:rPr lang="en-US" sz="1400" dirty="0"/>
              <a:t>4</a:t>
            </a:r>
          </a:p>
          <a:p>
            <a:r>
              <a:rPr lang="en-US" sz="1400" dirty="0"/>
              <a:t>5</a:t>
            </a:r>
          </a:p>
          <a:p>
            <a:r>
              <a:rPr lang="en-US" sz="1400" dirty="0"/>
              <a:t>6</a:t>
            </a:r>
          </a:p>
          <a:p>
            <a:r>
              <a:rPr lang="en-US" sz="1400" dirty="0"/>
              <a:t>7</a:t>
            </a:r>
          </a:p>
          <a:p>
            <a:r>
              <a:rPr lang="en-US" sz="1400" dirty="0"/>
              <a:t>8</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729821" y="2590800"/>
            <a:ext cx="771365" cy="369332"/>
          </a:xfrm>
          <a:prstGeom prst="rect">
            <a:avLst/>
          </a:prstGeom>
          <a:noFill/>
        </p:spPr>
        <p:txBody>
          <a:bodyPr wrap="none" rtlCol="0">
            <a:spAutoFit/>
          </a:bodyPr>
          <a:lstStyle/>
          <a:p>
            <a:r>
              <a:rPr lang="en-US" dirty="0"/>
              <a:t>9:1-18</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729821" y="3012663"/>
            <a:ext cx="892873" cy="369332"/>
          </a:xfrm>
          <a:prstGeom prst="rect">
            <a:avLst/>
          </a:prstGeom>
          <a:noFill/>
        </p:spPr>
        <p:txBody>
          <a:bodyPr wrap="none" rtlCol="0">
            <a:spAutoFit/>
          </a:bodyPr>
          <a:lstStyle/>
          <a:p>
            <a:r>
              <a:rPr lang="en-US" dirty="0"/>
              <a:t>9:19-25</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742969" y="3439213"/>
            <a:ext cx="936243" cy="738664"/>
          </a:xfrm>
          <a:prstGeom prst="rect">
            <a:avLst/>
          </a:prstGeom>
          <a:noFill/>
        </p:spPr>
        <p:txBody>
          <a:bodyPr wrap="square" rtlCol="0">
            <a:spAutoFit/>
          </a:bodyPr>
          <a:lstStyle/>
          <a:p>
            <a:r>
              <a:rPr lang="en-US" sz="1400" dirty="0"/>
              <a:t>9:26-30</a:t>
            </a:r>
          </a:p>
          <a:p>
            <a:r>
              <a:rPr lang="en-US" sz="1400" dirty="0"/>
              <a:t>9:31-43</a:t>
            </a:r>
          </a:p>
          <a:p>
            <a:r>
              <a:rPr lang="en-US" sz="1400" dirty="0"/>
              <a:t>10:11:18</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88205" y="4120659"/>
            <a:ext cx="998478" cy="369332"/>
          </a:xfrm>
          <a:prstGeom prst="rect">
            <a:avLst/>
          </a:prstGeom>
          <a:noFill/>
        </p:spPr>
        <p:txBody>
          <a:bodyPr wrap="none" rtlCol="0">
            <a:spAutoFit/>
          </a:bodyPr>
          <a:lstStyle/>
          <a:p>
            <a:r>
              <a:rPr lang="en-US" dirty="0"/>
              <a:t>11:22-26</a:t>
            </a:r>
          </a:p>
        </p:txBody>
      </p:sp>
      <p:sp>
        <p:nvSpPr>
          <p:cNvPr id="52" name="TextBox 51">
            <a:extLst>
              <a:ext uri="{FF2B5EF4-FFF2-40B4-BE49-F238E27FC236}">
                <a16:creationId xmlns:a16="http://schemas.microsoft.com/office/drawing/2014/main" id="{99FB2541-79CD-DE4E-99EC-EEEC2B2B9FC7}"/>
              </a:ext>
            </a:extLst>
          </p:cNvPr>
          <p:cNvSpPr txBox="1"/>
          <p:nvPr/>
        </p:nvSpPr>
        <p:spPr>
          <a:xfrm>
            <a:off x="1742969" y="4489991"/>
            <a:ext cx="774571" cy="369332"/>
          </a:xfrm>
          <a:prstGeom prst="rect">
            <a:avLst/>
          </a:prstGeom>
          <a:noFill/>
        </p:spPr>
        <p:txBody>
          <a:bodyPr wrap="none" rtlCol="0">
            <a:spAutoFit/>
          </a:bodyPr>
          <a:lstStyle/>
          <a:p>
            <a:r>
              <a:rPr lang="en-US" dirty="0"/>
              <a:t>Ch. 12</a:t>
            </a:r>
          </a:p>
        </p:txBody>
      </p:sp>
      <p:sp>
        <p:nvSpPr>
          <p:cNvPr id="53" name="TextBox 52">
            <a:extLst>
              <a:ext uri="{FF2B5EF4-FFF2-40B4-BE49-F238E27FC236}">
                <a16:creationId xmlns:a16="http://schemas.microsoft.com/office/drawing/2014/main" id="{89973934-4E71-0D49-8C20-492515C30520}"/>
              </a:ext>
            </a:extLst>
          </p:cNvPr>
          <p:cNvSpPr txBox="1"/>
          <p:nvPr/>
        </p:nvSpPr>
        <p:spPr>
          <a:xfrm>
            <a:off x="1655632" y="4802105"/>
            <a:ext cx="1159036" cy="584775"/>
          </a:xfrm>
          <a:prstGeom prst="rect">
            <a:avLst/>
          </a:prstGeom>
          <a:noFill/>
        </p:spPr>
        <p:txBody>
          <a:bodyPr wrap="square" rtlCol="0">
            <a:spAutoFit/>
          </a:bodyPr>
          <a:lstStyle/>
          <a:p>
            <a:r>
              <a:rPr lang="en-US" sz="1600" dirty="0"/>
              <a:t>11:27-30; 12:25</a:t>
            </a:r>
          </a:p>
        </p:txBody>
      </p:sp>
      <p:sp>
        <p:nvSpPr>
          <p:cNvPr id="54" name="TextBox 53">
            <a:extLst>
              <a:ext uri="{FF2B5EF4-FFF2-40B4-BE49-F238E27FC236}">
                <a16:creationId xmlns:a16="http://schemas.microsoft.com/office/drawing/2014/main" id="{02910EE9-8299-A046-A4E8-62842007BD9D}"/>
              </a:ext>
            </a:extLst>
          </p:cNvPr>
          <p:cNvSpPr txBox="1"/>
          <p:nvPr/>
        </p:nvSpPr>
        <p:spPr>
          <a:xfrm>
            <a:off x="1596211" y="5377933"/>
            <a:ext cx="1147237" cy="369332"/>
          </a:xfrm>
          <a:prstGeom prst="rect">
            <a:avLst/>
          </a:prstGeom>
          <a:noFill/>
        </p:spPr>
        <p:txBody>
          <a:bodyPr wrap="none" rtlCol="0">
            <a:spAutoFit/>
          </a:bodyPr>
          <a:lstStyle/>
          <a:p>
            <a:r>
              <a:rPr lang="en-US" dirty="0"/>
              <a:t>Chs. 13-14</a:t>
            </a:r>
          </a:p>
        </p:txBody>
      </p:sp>
      <p:sp>
        <p:nvSpPr>
          <p:cNvPr id="55" name="TextBox 54">
            <a:extLst>
              <a:ext uri="{FF2B5EF4-FFF2-40B4-BE49-F238E27FC236}">
                <a16:creationId xmlns:a16="http://schemas.microsoft.com/office/drawing/2014/main" id="{33211C35-9F01-DD4C-9E23-4B522EAF3001}"/>
              </a:ext>
            </a:extLst>
          </p:cNvPr>
          <p:cNvSpPr txBox="1"/>
          <p:nvPr/>
        </p:nvSpPr>
        <p:spPr>
          <a:xfrm>
            <a:off x="1688205" y="5848663"/>
            <a:ext cx="856325" cy="369332"/>
          </a:xfrm>
          <a:prstGeom prst="rect">
            <a:avLst/>
          </a:prstGeom>
          <a:noFill/>
        </p:spPr>
        <p:txBody>
          <a:bodyPr wrap="none" rtlCol="0">
            <a:spAutoFit/>
          </a:bodyPr>
          <a:lstStyle/>
          <a:p>
            <a:r>
              <a:rPr lang="en-US" dirty="0"/>
              <a:t>15:1-35</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1326" y="575923"/>
            <a:ext cx="3480761" cy="523220"/>
          </a:xfrm>
          <a:prstGeom prst="rect">
            <a:avLst/>
          </a:prstGeom>
          <a:noFill/>
        </p:spPr>
        <p:txBody>
          <a:bodyPr wrap="none" rtlCol="0">
            <a:spAutoFit/>
          </a:bodyPr>
          <a:lstStyle/>
          <a:p>
            <a:r>
              <a:rPr lang="en-US" sz="1400" dirty="0"/>
              <a:t>Ascension of Christ</a:t>
            </a:r>
          </a:p>
          <a:p>
            <a:r>
              <a:rPr lang="en-US" sz="1400" dirty="0"/>
              <a:t>Baptism of Holy Spirit &amp; First Gospel Sermon</a:t>
            </a:r>
          </a:p>
        </p:txBody>
      </p:sp>
      <p:sp>
        <p:nvSpPr>
          <p:cNvPr id="57" name="TextBox 56">
            <a:extLst>
              <a:ext uri="{FF2B5EF4-FFF2-40B4-BE49-F238E27FC236}">
                <a16:creationId xmlns:a16="http://schemas.microsoft.com/office/drawing/2014/main" id="{1C40869F-5234-F84A-8D8A-2CDF5ED35E2E}"/>
              </a:ext>
            </a:extLst>
          </p:cNvPr>
          <p:cNvSpPr txBox="1"/>
          <p:nvPr/>
        </p:nvSpPr>
        <p:spPr>
          <a:xfrm>
            <a:off x="2744960" y="1141707"/>
            <a:ext cx="4335289" cy="1384995"/>
          </a:xfrm>
          <a:prstGeom prst="rect">
            <a:avLst/>
          </a:prstGeom>
          <a:noFill/>
        </p:spPr>
        <p:txBody>
          <a:bodyPr wrap="none" rtlCol="0">
            <a:spAutoFit/>
          </a:bodyPr>
          <a:lstStyle/>
          <a:p>
            <a:r>
              <a:rPr lang="en-US" sz="1400" dirty="0"/>
              <a:t>Healing of the lame man</a:t>
            </a:r>
          </a:p>
          <a:p>
            <a:r>
              <a:rPr lang="en-US" sz="1400" dirty="0"/>
              <a:t>First opposition from Jews</a:t>
            </a:r>
          </a:p>
          <a:p>
            <a:r>
              <a:rPr lang="en-US" sz="1400" dirty="0"/>
              <a:t>First hypocrites</a:t>
            </a:r>
          </a:p>
          <a:p>
            <a:r>
              <a:rPr lang="en-US" sz="1400" dirty="0"/>
              <a:t>First trouble within the church</a:t>
            </a:r>
          </a:p>
          <a:p>
            <a:r>
              <a:rPr lang="en-US" sz="1400" dirty="0"/>
              <a:t>First Martyr</a:t>
            </a:r>
          </a:p>
          <a:p>
            <a:r>
              <a:rPr lang="en-US" sz="1400" dirty="0"/>
              <a:t>Introduction of Saul and conversion of Ethiopian Eunuch</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772347" y="2644878"/>
            <a:ext cx="1768433" cy="338554"/>
          </a:xfrm>
          <a:prstGeom prst="rect">
            <a:avLst/>
          </a:prstGeom>
          <a:noFill/>
        </p:spPr>
        <p:txBody>
          <a:bodyPr wrap="none" rtlCol="0">
            <a:spAutoFit/>
          </a:bodyPr>
          <a:lstStyle/>
          <a:p>
            <a:r>
              <a:rPr lang="en-US" sz="1600" dirty="0"/>
              <a:t>Conversion of Paul</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03786" y="3078548"/>
            <a:ext cx="3422091" cy="338554"/>
          </a:xfrm>
          <a:prstGeom prst="rect">
            <a:avLst/>
          </a:prstGeom>
          <a:noFill/>
        </p:spPr>
        <p:txBody>
          <a:bodyPr wrap="none" rtlCol="0">
            <a:spAutoFit/>
          </a:bodyPr>
          <a:lstStyle/>
          <a:p>
            <a:r>
              <a:rPr lang="en-US" sz="1600" dirty="0"/>
              <a:t>Paul’s sojourn in Arabia and Damascus</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2463" y="3429714"/>
            <a:ext cx="2842573" cy="738664"/>
          </a:xfrm>
          <a:prstGeom prst="rect">
            <a:avLst/>
          </a:prstGeom>
          <a:noFill/>
        </p:spPr>
        <p:txBody>
          <a:bodyPr wrap="none" rtlCol="0">
            <a:spAutoFit/>
          </a:bodyPr>
          <a:lstStyle/>
          <a:p>
            <a:r>
              <a:rPr lang="en-US" sz="1400" dirty="0"/>
              <a:t>Paul’s sojourn in Tarsus</a:t>
            </a:r>
          </a:p>
          <a:p>
            <a:r>
              <a:rPr lang="en-US" sz="1400" dirty="0"/>
              <a:t>Healing of Aeneas, raising of Dorcus</a:t>
            </a:r>
          </a:p>
          <a:p>
            <a:r>
              <a:rPr lang="en-US" sz="1400" dirty="0"/>
              <a:t>Conversion of Cornelius</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1931" y="4159908"/>
            <a:ext cx="3147593" cy="338554"/>
          </a:xfrm>
          <a:prstGeom prst="rect">
            <a:avLst/>
          </a:prstGeom>
          <a:noFill/>
        </p:spPr>
        <p:txBody>
          <a:bodyPr wrap="none" rtlCol="0">
            <a:spAutoFit/>
          </a:bodyPr>
          <a:lstStyle/>
          <a:p>
            <a:r>
              <a:rPr lang="en-US" sz="1600" dirty="0"/>
              <a:t>Paul &amp; Barnabas sojourn in Antioch</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814668" y="4512250"/>
            <a:ext cx="2147319" cy="338554"/>
          </a:xfrm>
          <a:prstGeom prst="rect">
            <a:avLst/>
          </a:prstGeom>
          <a:noFill/>
        </p:spPr>
        <p:txBody>
          <a:bodyPr wrap="none" rtlCol="0">
            <a:spAutoFit/>
          </a:bodyPr>
          <a:lstStyle/>
          <a:p>
            <a:r>
              <a:rPr lang="en-US" sz="1600" dirty="0"/>
              <a:t>First Apostle martyred</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793378" y="4925215"/>
            <a:ext cx="3494803" cy="338554"/>
          </a:xfrm>
          <a:prstGeom prst="rect">
            <a:avLst/>
          </a:prstGeom>
          <a:noFill/>
        </p:spPr>
        <p:txBody>
          <a:bodyPr wrap="none" rtlCol="0">
            <a:spAutoFit/>
          </a:bodyPr>
          <a:lstStyle/>
          <a:p>
            <a:r>
              <a:rPr lang="en-US" sz="1600" dirty="0"/>
              <a:t>Relief sent to needy saints in Jerusalem</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04423" y="5305989"/>
            <a:ext cx="4833439" cy="553998"/>
          </a:xfrm>
          <a:prstGeom prst="rect">
            <a:avLst/>
          </a:prstGeom>
          <a:noFill/>
        </p:spPr>
        <p:txBody>
          <a:bodyPr wrap="none" rtlCol="0">
            <a:spAutoFit/>
          </a:bodyPr>
          <a:lstStyle/>
          <a:p>
            <a:r>
              <a:rPr lang="en-US" sz="1600" b="1" dirty="0"/>
              <a:t>FIRST MISSIONARY JOURNEY</a:t>
            </a:r>
          </a:p>
          <a:p>
            <a:r>
              <a:rPr lang="en-US" sz="1400" dirty="0"/>
              <a:t>	Cyprus, Perga, Antioch of Pisidia, Iconium, , Derbe </a:t>
            </a:r>
          </a:p>
        </p:txBody>
      </p:sp>
      <p:sp>
        <p:nvSpPr>
          <p:cNvPr id="66" name="TextBox 65">
            <a:extLst>
              <a:ext uri="{FF2B5EF4-FFF2-40B4-BE49-F238E27FC236}">
                <a16:creationId xmlns:a16="http://schemas.microsoft.com/office/drawing/2014/main" id="{39515416-474E-7A44-BF52-29C039405CA1}"/>
              </a:ext>
            </a:extLst>
          </p:cNvPr>
          <p:cNvSpPr txBox="1"/>
          <p:nvPr/>
        </p:nvSpPr>
        <p:spPr>
          <a:xfrm>
            <a:off x="2784543" y="5816068"/>
            <a:ext cx="5062540" cy="338554"/>
          </a:xfrm>
          <a:prstGeom prst="rect">
            <a:avLst/>
          </a:prstGeom>
          <a:noFill/>
        </p:spPr>
        <p:txBody>
          <a:bodyPr wrap="none" rtlCol="0">
            <a:spAutoFit/>
          </a:bodyPr>
          <a:lstStyle/>
          <a:p>
            <a:r>
              <a:rPr lang="en-US" sz="1600" dirty="0"/>
              <a:t>Jerusalem meeting about circumcision (The Jew question)</a:t>
            </a:r>
          </a:p>
        </p:txBody>
      </p:sp>
      <p:sp>
        <p:nvSpPr>
          <p:cNvPr id="67" name="TextBox 66">
            <a:extLst>
              <a:ext uri="{FF2B5EF4-FFF2-40B4-BE49-F238E27FC236}">
                <a16:creationId xmlns:a16="http://schemas.microsoft.com/office/drawing/2014/main" id="{DB0E4738-16D9-BC41-ACDD-FCBCA9A6E71D}"/>
              </a:ext>
            </a:extLst>
          </p:cNvPr>
          <p:cNvSpPr txBox="1"/>
          <p:nvPr/>
        </p:nvSpPr>
        <p:spPr>
          <a:xfrm>
            <a:off x="3370900" y="6359972"/>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Tree>
    <p:extLst>
      <p:ext uri="{BB962C8B-B14F-4D97-AF65-F5344CB8AC3E}">
        <p14:creationId xmlns:p14="http://schemas.microsoft.com/office/powerpoint/2010/main" val="3675079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475469" cy="276999"/>
          </a:xfrm>
          <a:prstGeom prst="rect">
            <a:avLst/>
          </a:prstGeom>
          <a:noFill/>
        </p:spPr>
        <p:txBody>
          <a:bodyPr wrap="none" rtlCol="0">
            <a:spAutoFit/>
          </a:bodyPr>
          <a:lstStyle/>
          <a:p>
            <a:r>
              <a:rPr lang="en-US" sz="1200"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spTree>
    <p:extLst>
      <p:ext uri="{BB962C8B-B14F-4D97-AF65-F5344CB8AC3E}">
        <p14:creationId xmlns:p14="http://schemas.microsoft.com/office/powerpoint/2010/main" val="424021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Acts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257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133600" cy="369332"/>
          </a:xfrm>
          <a:prstGeom prst="rect">
            <a:avLst/>
          </a:prstGeom>
          <a:noFill/>
        </p:spPr>
        <p:txBody>
          <a:bodyPr wrap="square" rtlCol="0">
            <a:spAutoFit/>
          </a:bodyPr>
          <a:lstStyle/>
          <a:p>
            <a:r>
              <a:rPr lang="en-US" dirty="0"/>
              <a:t>            </a:t>
            </a:r>
            <a:r>
              <a:rPr lang="en-US" sz="1600" dirty="0"/>
              <a:t>Chapters 1-7</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24003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19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8768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67200" y="3886200"/>
            <a:ext cx="2286000" cy="338554"/>
          </a:xfrm>
          <a:prstGeom prst="rect">
            <a:avLst/>
          </a:prstGeom>
          <a:noFill/>
        </p:spPr>
        <p:txBody>
          <a:bodyPr wrap="square" rtlCol="0">
            <a:spAutoFit/>
          </a:bodyPr>
          <a:lstStyle/>
          <a:p>
            <a:r>
              <a:rPr lang="en-US" sz="1600" dirty="0"/>
              <a:t>Chapters 8-12</a:t>
            </a:r>
          </a:p>
        </p:txBody>
      </p:sp>
      <p:sp>
        <p:nvSpPr>
          <p:cNvPr id="52" name="TextBox 51"/>
          <p:cNvSpPr txBox="1"/>
          <p:nvPr/>
        </p:nvSpPr>
        <p:spPr>
          <a:xfrm>
            <a:off x="6553200" y="3886200"/>
            <a:ext cx="1981200" cy="338554"/>
          </a:xfrm>
          <a:prstGeom prst="rect">
            <a:avLst/>
          </a:prstGeom>
          <a:noFill/>
        </p:spPr>
        <p:txBody>
          <a:bodyPr wrap="square" rtlCol="0">
            <a:spAutoFit/>
          </a:bodyPr>
          <a:lstStyle/>
          <a:p>
            <a:r>
              <a:rPr lang="en-US" sz="1600" dirty="0"/>
              <a:t>     Chapters 13-28</a:t>
            </a:r>
          </a:p>
        </p:txBody>
      </p:sp>
      <p:cxnSp>
        <p:nvCxnSpPr>
          <p:cNvPr id="104" name="Straight Connector 103"/>
          <p:cNvCxnSpPr/>
          <p:nvPr/>
        </p:nvCxnSpPr>
        <p:spPr>
          <a:xfrm rot="5400000">
            <a:off x="5867400" y="45720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265654">
            <a:off x="1081977" y="2545511"/>
            <a:ext cx="461665" cy="923436"/>
          </a:xfrm>
          <a:prstGeom prst="rect">
            <a:avLst/>
          </a:prstGeom>
          <a:noFill/>
        </p:spPr>
        <p:txBody>
          <a:bodyPr vert="vert270" wrap="square" rtlCol="0">
            <a:spAutoFit/>
          </a:bodyPr>
          <a:lstStyle/>
          <a:p>
            <a:r>
              <a:rPr lang="en-US" dirty="0"/>
              <a:t>A.D.  30</a:t>
            </a:r>
          </a:p>
        </p:txBody>
      </p:sp>
      <p:sp>
        <p:nvSpPr>
          <p:cNvPr id="45" name="TextBox 44"/>
          <p:cNvSpPr txBox="1"/>
          <p:nvPr/>
        </p:nvSpPr>
        <p:spPr>
          <a:xfrm rot="353532">
            <a:off x="8610600" y="2819400"/>
            <a:ext cx="461665" cy="826532"/>
          </a:xfrm>
          <a:prstGeom prst="rect">
            <a:avLst/>
          </a:prstGeom>
          <a:noFill/>
        </p:spPr>
        <p:txBody>
          <a:bodyPr vert="vert270" wrap="square" rtlCol="0">
            <a:spAutoFit/>
          </a:bodyPr>
          <a:lstStyle/>
          <a:p>
            <a:r>
              <a:rPr lang="en-US" dirty="0"/>
              <a:t>A.D. 60</a:t>
            </a:r>
          </a:p>
        </p:txBody>
      </p:sp>
      <p:sp>
        <p:nvSpPr>
          <p:cNvPr id="46" name="TextBox 45"/>
          <p:cNvSpPr txBox="1"/>
          <p:nvPr/>
        </p:nvSpPr>
        <p:spPr>
          <a:xfrm>
            <a:off x="1295401" y="1524000"/>
            <a:ext cx="2667000" cy="523220"/>
          </a:xfrm>
          <a:prstGeom prst="rect">
            <a:avLst/>
          </a:prstGeom>
          <a:noFill/>
        </p:spPr>
        <p:txBody>
          <a:bodyPr wrap="square" rtlCol="0">
            <a:spAutoFit/>
          </a:bodyPr>
          <a:lstStyle/>
          <a:p>
            <a:r>
              <a:rPr lang="en-US" sz="1400" dirty="0">
                <a:latin typeface="Arial Black" pitchFamily="34" charset="0"/>
              </a:rPr>
              <a:t>The Church  Established</a:t>
            </a:r>
          </a:p>
          <a:p>
            <a:r>
              <a:rPr lang="en-US" sz="1400" dirty="0">
                <a:latin typeface="Arial Black" pitchFamily="34" charset="0"/>
              </a:rPr>
              <a:t>           at Jerusalem</a:t>
            </a:r>
          </a:p>
        </p:txBody>
      </p:sp>
      <p:sp>
        <p:nvSpPr>
          <p:cNvPr id="48" name="TextBox 47"/>
          <p:cNvSpPr txBox="1"/>
          <p:nvPr/>
        </p:nvSpPr>
        <p:spPr>
          <a:xfrm>
            <a:off x="3886200" y="1447800"/>
            <a:ext cx="2919900" cy="523220"/>
          </a:xfrm>
          <a:prstGeom prst="rect">
            <a:avLst/>
          </a:prstGeom>
          <a:noFill/>
        </p:spPr>
        <p:txBody>
          <a:bodyPr wrap="square" rtlCol="0">
            <a:spAutoFit/>
          </a:bodyPr>
          <a:lstStyle/>
          <a:p>
            <a:r>
              <a:rPr lang="en-US" sz="1400" dirty="0">
                <a:latin typeface="Arial Black" pitchFamily="34" charset="0"/>
              </a:rPr>
              <a:t>  The Church Enlarged</a:t>
            </a:r>
          </a:p>
          <a:p>
            <a:r>
              <a:rPr lang="en-US" sz="1400" dirty="0">
                <a:latin typeface="Arial Black" pitchFamily="34" charset="0"/>
              </a:rPr>
              <a:t>to “Judea and Samaria”</a:t>
            </a:r>
          </a:p>
        </p:txBody>
      </p:sp>
      <p:sp>
        <p:nvSpPr>
          <p:cNvPr id="51" name="TextBox 50"/>
          <p:cNvSpPr txBox="1"/>
          <p:nvPr/>
        </p:nvSpPr>
        <p:spPr>
          <a:xfrm>
            <a:off x="6400800" y="1447800"/>
            <a:ext cx="2350323" cy="523220"/>
          </a:xfrm>
          <a:prstGeom prst="rect">
            <a:avLst/>
          </a:prstGeom>
          <a:noFill/>
        </p:spPr>
        <p:txBody>
          <a:bodyPr wrap="square" rtlCol="0">
            <a:spAutoFit/>
          </a:bodyPr>
          <a:lstStyle/>
          <a:p>
            <a:r>
              <a:rPr lang="en-US" sz="1400" dirty="0">
                <a:latin typeface="Arial Black" pitchFamily="34" charset="0"/>
              </a:rPr>
              <a:t>The Church Expanded</a:t>
            </a:r>
          </a:p>
          <a:p>
            <a:r>
              <a:rPr lang="en-US" sz="1400" dirty="0">
                <a:latin typeface="Arial Black" pitchFamily="34" charset="0"/>
              </a:rPr>
              <a:t>to “Ends of the Earth”</a:t>
            </a:r>
          </a:p>
        </p:txBody>
      </p:sp>
      <p:sp>
        <p:nvSpPr>
          <p:cNvPr id="54" name="TextBox 53"/>
          <p:cNvSpPr txBox="1"/>
          <p:nvPr/>
        </p:nvSpPr>
        <p:spPr>
          <a:xfrm>
            <a:off x="1676399" y="2045732"/>
            <a:ext cx="1838565" cy="1477328"/>
          </a:xfrm>
          <a:prstGeom prst="rect">
            <a:avLst/>
          </a:prstGeom>
          <a:noFill/>
        </p:spPr>
        <p:txBody>
          <a:bodyPr wrap="square" rtlCol="0">
            <a:spAutoFit/>
          </a:bodyPr>
          <a:lstStyle/>
          <a:p>
            <a:r>
              <a:rPr lang="en-US" b="1" dirty="0"/>
              <a:t>The church is…</a:t>
            </a:r>
          </a:p>
          <a:p>
            <a:pPr>
              <a:buFont typeface="Arial" pitchFamily="34" charset="0"/>
              <a:buChar char="•"/>
            </a:pPr>
            <a:r>
              <a:rPr lang="en-US" i="1" dirty="0"/>
              <a:t>Born</a:t>
            </a:r>
          </a:p>
          <a:p>
            <a:pPr>
              <a:buFont typeface="Arial" pitchFamily="34" charset="0"/>
              <a:buChar char="•"/>
            </a:pPr>
            <a:r>
              <a:rPr lang="en-US" i="1" dirty="0"/>
              <a:t>Tested</a:t>
            </a:r>
          </a:p>
          <a:p>
            <a:pPr>
              <a:buFont typeface="Arial" pitchFamily="34" charset="0"/>
              <a:buChar char="•"/>
            </a:pPr>
            <a:r>
              <a:rPr lang="en-US" i="1" dirty="0"/>
              <a:t>Purified</a:t>
            </a:r>
          </a:p>
          <a:p>
            <a:pPr>
              <a:buFont typeface="Arial" pitchFamily="34" charset="0"/>
              <a:buChar char="•"/>
            </a:pPr>
            <a:r>
              <a:rPr lang="en-US" i="1" dirty="0"/>
              <a:t>Strengthened</a:t>
            </a:r>
          </a:p>
        </p:txBody>
      </p:sp>
      <p:sp>
        <p:nvSpPr>
          <p:cNvPr id="55" name="TextBox 54"/>
          <p:cNvSpPr txBox="1"/>
          <p:nvPr/>
        </p:nvSpPr>
        <p:spPr>
          <a:xfrm>
            <a:off x="4114800" y="2057400"/>
            <a:ext cx="2438400" cy="1477328"/>
          </a:xfrm>
          <a:prstGeom prst="rect">
            <a:avLst/>
          </a:prstGeom>
          <a:noFill/>
        </p:spPr>
        <p:txBody>
          <a:bodyPr wrap="square" rtlCol="0">
            <a:spAutoFit/>
          </a:bodyPr>
          <a:lstStyle/>
          <a:p>
            <a:r>
              <a:rPr lang="en-US" i="1" dirty="0">
                <a:solidFill>
                  <a:srgbClr val="FFFF00"/>
                </a:solidFill>
              </a:rPr>
              <a:t> </a:t>
            </a:r>
            <a:r>
              <a:rPr lang="en-US" b="1" dirty="0"/>
              <a:t>The Gospel is</a:t>
            </a:r>
            <a:r>
              <a:rPr lang="en-US" i="1" dirty="0"/>
              <a:t>…</a:t>
            </a:r>
          </a:p>
          <a:p>
            <a:pPr>
              <a:buFont typeface="Arial" pitchFamily="34" charset="0"/>
              <a:buChar char="•"/>
            </a:pPr>
            <a:r>
              <a:rPr lang="en-US" i="1" dirty="0"/>
              <a:t>Spreading</a:t>
            </a:r>
          </a:p>
          <a:p>
            <a:pPr>
              <a:buFont typeface="Arial" pitchFamily="34" charset="0"/>
              <a:buChar char="•"/>
            </a:pPr>
            <a:r>
              <a:rPr lang="en-US" i="1" dirty="0"/>
              <a:t>Multiplying</a:t>
            </a:r>
          </a:p>
          <a:p>
            <a:pPr>
              <a:buFont typeface="Arial" pitchFamily="34" charset="0"/>
              <a:buChar char="•"/>
            </a:pPr>
            <a:r>
              <a:rPr lang="en-US" i="1" dirty="0"/>
              <a:t>Changing lives</a:t>
            </a:r>
          </a:p>
          <a:p>
            <a:pPr>
              <a:buFont typeface="Arial" pitchFamily="34" charset="0"/>
              <a:buChar char="•"/>
            </a:pPr>
            <a:r>
              <a:rPr lang="en-US" i="1" dirty="0"/>
              <a:t>Breaking Traditions </a:t>
            </a:r>
          </a:p>
        </p:txBody>
      </p:sp>
      <p:sp>
        <p:nvSpPr>
          <p:cNvPr id="57" name="TextBox 56"/>
          <p:cNvSpPr txBox="1"/>
          <p:nvPr/>
        </p:nvSpPr>
        <p:spPr>
          <a:xfrm>
            <a:off x="6324600" y="2057400"/>
            <a:ext cx="2819400" cy="1754326"/>
          </a:xfrm>
          <a:prstGeom prst="rect">
            <a:avLst/>
          </a:prstGeom>
          <a:noFill/>
        </p:spPr>
        <p:txBody>
          <a:bodyPr wrap="square" rtlCol="0">
            <a:spAutoFit/>
          </a:bodyPr>
          <a:lstStyle/>
          <a:p>
            <a:r>
              <a:rPr lang="en-US" b="1" i="1" dirty="0">
                <a:solidFill>
                  <a:srgbClr val="FFFF00"/>
                </a:solidFill>
              </a:rPr>
              <a:t> </a:t>
            </a:r>
            <a:r>
              <a:rPr lang="en-US" b="1" dirty="0"/>
              <a:t>The witness is…</a:t>
            </a:r>
          </a:p>
          <a:p>
            <a:pPr>
              <a:buFont typeface="Arial" pitchFamily="34" charset="0"/>
              <a:buChar char="•"/>
            </a:pPr>
            <a:r>
              <a:rPr lang="en-US" i="1" dirty="0"/>
              <a:t>Extended</a:t>
            </a:r>
          </a:p>
          <a:p>
            <a:pPr>
              <a:buFont typeface="Arial" pitchFamily="34" charset="0"/>
              <a:buChar char="•"/>
            </a:pPr>
            <a:r>
              <a:rPr lang="en-US" i="1" dirty="0"/>
              <a:t>Received &amp; Rejected</a:t>
            </a:r>
          </a:p>
          <a:p>
            <a:pPr>
              <a:buFont typeface="Arial" pitchFamily="34" charset="0"/>
              <a:buChar char="•"/>
            </a:pPr>
            <a:r>
              <a:rPr lang="en-US" i="1" dirty="0"/>
              <a:t>Changing Lives</a:t>
            </a:r>
          </a:p>
          <a:p>
            <a:pPr>
              <a:buFont typeface="Arial" pitchFamily="34" charset="0"/>
              <a:buChar char="•"/>
            </a:pPr>
            <a:r>
              <a:rPr lang="en-US" i="1" dirty="0"/>
              <a:t>Unifying  (Jews &amp; </a:t>
            </a:r>
            <a:br>
              <a:rPr lang="en-US" i="1" dirty="0"/>
            </a:br>
            <a:r>
              <a:rPr lang="en-US" i="1" dirty="0"/>
              <a:t>                        Gentiles)</a:t>
            </a:r>
          </a:p>
        </p:txBody>
      </p:sp>
      <p:sp>
        <p:nvSpPr>
          <p:cNvPr id="58" name="TextBox 57"/>
          <p:cNvSpPr txBox="1"/>
          <p:nvPr/>
        </p:nvSpPr>
        <p:spPr>
          <a:xfrm>
            <a:off x="0" y="4267200"/>
            <a:ext cx="1070358" cy="369332"/>
          </a:xfrm>
          <a:prstGeom prst="rect">
            <a:avLst/>
          </a:prstGeom>
          <a:noFill/>
        </p:spPr>
        <p:txBody>
          <a:bodyPr wrap="none" rtlCol="0">
            <a:spAutoFit/>
          </a:bodyPr>
          <a:lstStyle/>
          <a:p>
            <a:r>
              <a:rPr lang="en-US" dirty="0"/>
              <a:t>   Leaders</a:t>
            </a:r>
          </a:p>
        </p:txBody>
      </p:sp>
      <p:sp>
        <p:nvSpPr>
          <p:cNvPr id="60" name="TextBox 59"/>
          <p:cNvSpPr txBox="1"/>
          <p:nvPr/>
        </p:nvSpPr>
        <p:spPr>
          <a:xfrm>
            <a:off x="2438400" y="4267200"/>
            <a:ext cx="2514600" cy="369332"/>
          </a:xfrm>
          <a:prstGeom prst="rect">
            <a:avLst/>
          </a:prstGeom>
          <a:noFill/>
        </p:spPr>
        <p:txBody>
          <a:bodyPr wrap="square" rtlCol="0">
            <a:spAutoFit/>
          </a:bodyPr>
          <a:lstStyle/>
          <a:p>
            <a:r>
              <a:rPr lang="en-US" dirty="0"/>
              <a:t>    The Apostle Peter</a:t>
            </a:r>
          </a:p>
        </p:txBody>
      </p:sp>
      <p:sp>
        <p:nvSpPr>
          <p:cNvPr id="62" name="TextBox 61"/>
          <p:cNvSpPr txBox="1"/>
          <p:nvPr/>
        </p:nvSpPr>
        <p:spPr>
          <a:xfrm>
            <a:off x="6400800" y="4267200"/>
            <a:ext cx="1748107" cy="369332"/>
          </a:xfrm>
          <a:prstGeom prst="rect">
            <a:avLst/>
          </a:prstGeom>
          <a:noFill/>
        </p:spPr>
        <p:txBody>
          <a:bodyPr wrap="none" rtlCol="0">
            <a:spAutoFit/>
          </a:bodyPr>
          <a:lstStyle/>
          <a:p>
            <a:r>
              <a:rPr lang="en-US" dirty="0"/>
              <a:t>The Apostle Paul</a:t>
            </a:r>
          </a:p>
        </p:txBody>
      </p:sp>
      <p:sp>
        <p:nvSpPr>
          <p:cNvPr id="63" name="TextBox 62"/>
          <p:cNvSpPr txBox="1"/>
          <p:nvPr/>
        </p:nvSpPr>
        <p:spPr>
          <a:xfrm>
            <a:off x="0" y="4572000"/>
            <a:ext cx="1067921" cy="369332"/>
          </a:xfrm>
          <a:prstGeom prst="rect">
            <a:avLst/>
          </a:prstGeom>
          <a:noFill/>
        </p:spPr>
        <p:txBody>
          <a:bodyPr wrap="none" rtlCol="0">
            <a:spAutoFit/>
          </a:bodyPr>
          <a:lstStyle/>
          <a:p>
            <a:r>
              <a:rPr lang="en-US" dirty="0"/>
              <a:t>Emphasis</a:t>
            </a:r>
          </a:p>
        </p:txBody>
      </p:sp>
      <p:sp>
        <p:nvSpPr>
          <p:cNvPr id="64" name="TextBox 63"/>
          <p:cNvSpPr txBox="1"/>
          <p:nvPr/>
        </p:nvSpPr>
        <p:spPr>
          <a:xfrm>
            <a:off x="1524000" y="4495800"/>
            <a:ext cx="1897635" cy="369332"/>
          </a:xfrm>
          <a:prstGeom prst="rect">
            <a:avLst/>
          </a:prstGeom>
          <a:noFill/>
        </p:spPr>
        <p:txBody>
          <a:bodyPr wrap="none" rtlCol="0">
            <a:spAutoFit/>
          </a:bodyPr>
          <a:lstStyle/>
          <a:p>
            <a:r>
              <a:rPr lang="en-US" dirty="0"/>
              <a:t>Jewish Evangelism</a:t>
            </a:r>
          </a:p>
        </p:txBody>
      </p:sp>
      <p:cxnSp>
        <p:nvCxnSpPr>
          <p:cNvPr id="65" name="Straight Connector 64"/>
          <p:cNvCxnSpPr/>
          <p:nvPr/>
        </p:nvCxnSpPr>
        <p:spPr>
          <a:xfrm rot="5400000">
            <a:off x="3505200" y="47244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267200" y="4507095"/>
            <a:ext cx="1219200" cy="369332"/>
          </a:xfrm>
          <a:prstGeom prst="rect">
            <a:avLst/>
          </a:prstGeom>
          <a:noFill/>
        </p:spPr>
        <p:txBody>
          <a:bodyPr wrap="square" rtlCol="0">
            <a:spAutoFit/>
          </a:bodyPr>
          <a:lstStyle/>
          <a:p>
            <a:r>
              <a:rPr lang="en-US" dirty="0"/>
              <a:t>  Transition</a:t>
            </a:r>
          </a:p>
        </p:txBody>
      </p:sp>
      <p:sp>
        <p:nvSpPr>
          <p:cNvPr id="69" name="TextBox 68"/>
          <p:cNvSpPr txBox="1"/>
          <p:nvPr/>
        </p:nvSpPr>
        <p:spPr>
          <a:xfrm>
            <a:off x="6313309" y="4530179"/>
            <a:ext cx="2111591" cy="369332"/>
          </a:xfrm>
          <a:prstGeom prst="rect">
            <a:avLst/>
          </a:prstGeom>
          <a:noFill/>
        </p:spPr>
        <p:txBody>
          <a:bodyPr wrap="square" rtlCol="0">
            <a:spAutoFit/>
          </a:bodyPr>
          <a:lstStyle/>
          <a:p>
            <a:r>
              <a:rPr lang="en-US" dirty="0"/>
              <a:t>Gentile Evangelism</a:t>
            </a:r>
          </a:p>
        </p:txBody>
      </p:sp>
      <p:sp>
        <p:nvSpPr>
          <p:cNvPr id="70" name="TextBox 69"/>
          <p:cNvSpPr txBox="1"/>
          <p:nvPr/>
        </p:nvSpPr>
        <p:spPr>
          <a:xfrm>
            <a:off x="0" y="4876800"/>
            <a:ext cx="1066800" cy="369332"/>
          </a:xfrm>
          <a:prstGeom prst="rect">
            <a:avLst/>
          </a:prstGeom>
          <a:noFill/>
        </p:spPr>
        <p:txBody>
          <a:bodyPr wrap="square" rtlCol="0">
            <a:spAutoFit/>
          </a:bodyPr>
          <a:lstStyle/>
          <a:p>
            <a:r>
              <a:rPr lang="en-US" dirty="0"/>
              <a:t>        Time</a:t>
            </a:r>
          </a:p>
        </p:txBody>
      </p:sp>
      <p:sp>
        <p:nvSpPr>
          <p:cNvPr id="72" name="TextBox 71"/>
          <p:cNvSpPr txBox="1"/>
          <p:nvPr/>
        </p:nvSpPr>
        <p:spPr>
          <a:xfrm>
            <a:off x="1143000" y="4876800"/>
            <a:ext cx="2061922" cy="369332"/>
          </a:xfrm>
          <a:prstGeom prst="rect">
            <a:avLst/>
          </a:prstGeom>
          <a:noFill/>
        </p:spPr>
        <p:txBody>
          <a:bodyPr wrap="square" rtlCol="0">
            <a:spAutoFit/>
          </a:bodyPr>
          <a:lstStyle/>
          <a:p>
            <a:r>
              <a:rPr lang="en-US" dirty="0"/>
              <a:t>A.D. 30 (1:1-2:47)</a:t>
            </a:r>
          </a:p>
        </p:txBody>
      </p:sp>
      <p:sp>
        <p:nvSpPr>
          <p:cNvPr id="74" name="TextBox 73"/>
          <p:cNvSpPr txBox="1"/>
          <p:nvPr/>
        </p:nvSpPr>
        <p:spPr>
          <a:xfrm>
            <a:off x="3581400" y="4876800"/>
            <a:ext cx="1577816" cy="369332"/>
          </a:xfrm>
          <a:prstGeom prst="rect">
            <a:avLst/>
          </a:prstGeom>
          <a:noFill/>
        </p:spPr>
        <p:txBody>
          <a:bodyPr wrap="square" rtlCol="0">
            <a:spAutoFit/>
          </a:bodyPr>
          <a:lstStyle/>
          <a:p>
            <a:r>
              <a:rPr lang="en-US" dirty="0"/>
              <a:t>A.D. 33 (8:1)</a:t>
            </a:r>
          </a:p>
        </p:txBody>
      </p:sp>
      <p:sp>
        <p:nvSpPr>
          <p:cNvPr id="76" name="TextBox 75"/>
          <p:cNvSpPr txBox="1"/>
          <p:nvPr/>
        </p:nvSpPr>
        <p:spPr>
          <a:xfrm>
            <a:off x="5082349" y="4877081"/>
            <a:ext cx="2075835" cy="369332"/>
          </a:xfrm>
          <a:prstGeom prst="rect">
            <a:avLst/>
          </a:prstGeom>
          <a:noFill/>
        </p:spPr>
        <p:txBody>
          <a:bodyPr wrap="square" rtlCol="0">
            <a:spAutoFit/>
          </a:bodyPr>
          <a:lstStyle/>
          <a:p>
            <a:r>
              <a:rPr lang="en-US" dirty="0"/>
              <a:t>A.D. 37 (9:32)</a:t>
            </a:r>
          </a:p>
        </p:txBody>
      </p:sp>
      <p:sp>
        <p:nvSpPr>
          <p:cNvPr id="78" name="TextBox 77"/>
          <p:cNvSpPr txBox="1"/>
          <p:nvPr/>
        </p:nvSpPr>
        <p:spPr>
          <a:xfrm>
            <a:off x="6858000" y="4876800"/>
            <a:ext cx="2497654" cy="369332"/>
          </a:xfrm>
          <a:prstGeom prst="rect">
            <a:avLst/>
          </a:prstGeom>
          <a:noFill/>
        </p:spPr>
        <p:txBody>
          <a:bodyPr wrap="square" rtlCol="0">
            <a:spAutoFit/>
          </a:bodyPr>
          <a:lstStyle/>
          <a:p>
            <a:r>
              <a:rPr lang="en-US" dirty="0"/>
              <a:t>A.D. 56 (21:18)</a:t>
            </a:r>
          </a:p>
        </p:txBody>
      </p:sp>
      <p:sp>
        <p:nvSpPr>
          <p:cNvPr id="80" name="TextBox 79"/>
          <p:cNvSpPr txBox="1"/>
          <p:nvPr/>
        </p:nvSpPr>
        <p:spPr>
          <a:xfrm>
            <a:off x="305051" y="4950396"/>
            <a:ext cx="798295" cy="369332"/>
          </a:xfrm>
          <a:prstGeom prst="rect">
            <a:avLst/>
          </a:prstGeom>
          <a:noFill/>
        </p:spPr>
        <p:txBody>
          <a:bodyPr wrap="square" rtlCol="0">
            <a:spAutoFit/>
          </a:bodyPr>
          <a:lstStyle/>
          <a:p>
            <a:r>
              <a:rPr lang="en-US" dirty="0"/>
              <a:t> Scope</a:t>
            </a:r>
          </a:p>
        </p:txBody>
      </p:sp>
      <p:sp>
        <p:nvSpPr>
          <p:cNvPr id="81" name="TextBox 80"/>
          <p:cNvSpPr txBox="1"/>
          <p:nvPr/>
        </p:nvSpPr>
        <p:spPr>
          <a:xfrm>
            <a:off x="1371600" y="5257800"/>
            <a:ext cx="1637500" cy="369332"/>
          </a:xfrm>
          <a:prstGeom prst="rect">
            <a:avLst/>
          </a:prstGeom>
          <a:noFill/>
        </p:spPr>
        <p:txBody>
          <a:bodyPr wrap="none" rtlCol="0">
            <a:spAutoFit/>
          </a:bodyPr>
          <a:lstStyle/>
          <a:p>
            <a:r>
              <a:rPr lang="en-US" dirty="0"/>
              <a:t>City Evangelism</a:t>
            </a:r>
          </a:p>
        </p:txBody>
      </p:sp>
      <p:cxnSp>
        <p:nvCxnSpPr>
          <p:cNvPr id="85" name="Straight Connector 84"/>
          <p:cNvCxnSpPr>
            <a:cxnSpLocks/>
          </p:cNvCxnSpPr>
          <p:nvPr/>
        </p:nvCxnSpPr>
        <p:spPr>
          <a:xfrm>
            <a:off x="3657600" y="5257800"/>
            <a:ext cx="0" cy="685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7" name="Straight Connector 86"/>
          <p:cNvCxnSpPr>
            <a:cxnSpLocks/>
          </p:cNvCxnSpPr>
          <p:nvPr/>
        </p:nvCxnSpPr>
        <p:spPr>
          <a:xfrm>
            <a:off x="6172200" y="5257800"/>
            <a:ext cx="0" cy="75033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914776" y="5311411"/>
            <a:ext cx="2166077" cy="338554"/>
          </a:xfrm>
          <a:prstGeom prst="rect">
            <a:avLst/>
          </a:prstGeom>
          <a:noFill/>
        </p:spPr>
        <p:txBody>
          <a:bodyPr wrap="square" rtlCol="0">
            <a:spAutoFit/>
          </a:bodyPr>
          <a:lstStyle/>
          <a:p>
            <a:r>
              <a:rPr lang="en-US" sz="1600" dirty="0"/>
              <a:t>National Evangelism</a:t>
            </a:r>
          </a:p>
        </p:txBody>
      </p:sp>
      <p:sp>
        <p:nvSpPr>
          <p:cNvPr id="91" name="TextBox 90"/>
          <p:cNvSpPr txBox="1"/>
          <p:nvPr/>
        </p:nvSpPr>
        <p:spPr>
          <a:xfrm>
            <a:off x="6230644" y="5300245"/>
            <a:ext cx="2942983" cy="338554"/>
          </a:xfrm>
          <a:prstGeom prst="rect">
            <a:avLst/>
          </a:prstGeom>
          <a:noFill/>
        </p:spPr>
        <p:txBody>
          <a:bodyPr wrap="square" rtlCol="0">
            <a:spAutoFit/>
          </a:bodyPr>
          <a:lstStyle/>
          <a:p>
            <a:r>
              <a:rPr lang="en-US" sz="1600" dirty="0"/>
              <a:t>Cross-cultural Evangelism</a:t>
            </a:r>
          </a:p>
        </p:txBody>
      </p:sp>
      <p:sp>
        <p:nvSpPr>
          <p:cNvPr id="92" name="TextBox 91"/>
          <p:cNvSpPr txBox="1"/>
          <p:nvPr/>
        </p:nvSpPr>
        <p:spPr>
          <a:xfrm>
            <a:off x="0" y="5638800"/>
            <a:ext cx="1112805" cy="369332"/>
          </a:xfrm>
          <a:prstGeom prst="rect">
            <a:avLst/>
          </a:prstGeom>
          <a:noFill/>
        </p:spPr>
        <p:txBody>
          <a:bodyPr wrap="none" rtlCol="0">
            <a:spAutoFit/>
          </a:bodyPr>
          <a:lstStyle/>
          <a:p>
            <a:r>
              <a:rPr lang="en-US" dirty="0"/>
              <a:t>   Purpose</a:t>
            </a:r>
          </a:p>
        </p:txBody>
      </p:sp>
      <p:sp>
        <p:nvSpPr>
          <p:cNvPr id="93" name="TextBox 92"/>
          <p:cNvSpPr txBox="1"/>
          <p:nvPr/>
        </p:nvSpPr>
        <p:spPr>
          <a:xfrm>
            <a:off x="1219200" y="5638800"/>
            <a:ext cx="1905000" cy="369332"/>
          </a:xfrm>
          <a:prstGeom prst="rect">
            <a:avLst/>
          </a:prstGeom>
          <a:noFill/>
        </p:spPr>
        <p:txBody>
          <a:bodyPr wrap="square" rtlCol="0">
            <a:spAutoFit/>
          </a:bodyPr>
          <a:lstStyle/>
          <a:p>
            <a:r>
              <a:rPr lang="en-US" dirty="0"/>
              <a:t>Historical Motive</a:t>
            </a:r>
          </a:p>
        </p:txBody>
      </p:sp>
      <p:sp>
        <p:nvSpPr>
          <p:cNvPr id="94" name="TextBox 93"/>
          <p:cNvSpPr txBox="1"/>
          <p:nvPr/>
        </p:nvSpPr>
        <p:spPr>
          <a:xfrm>
            <a:off x="3810000" y="5638800"/>
            <a:ext cx="1825693" cy="369332"/>
          </a:xfrm>
          <a:prstGeom prst="rect">
            <a:avLst/>
          </a:prstGeom>
          <a:noFill/>
        </p:spPr>
        <p:txBody>
          <a:bodyPr wrap="none" rtlCol="0">
            <a:spAutoFit/>
          </a:bodyPr>
          <a:lstStyle/>
          <a:p>
            <a:r>
              <a:rPr lang="en-US" dirty="0"/>
              <a:t>   Defense Motive</a:t>
            </a:r>
          </a:p>
        </p:txBody>
      </p:sp>
      <p:sp>
        <p:nvSpPr>
          <p:cNvPr id="95" name="TextBox 94"/>
          <p:cNvSpPr txBox="1"/>
          <p:nvPr/>
        </p:nvSpPr>
        <p:spPr>
          <a:xfrm>
            <a:off x="6324600" y="5638800"/>
            <a:ext cx="2130673" cy="369332"/>
          </a:xfrm>
          <a:prstGeom prst="rect">
            <a:avLst/>
          </a:prstGeom>
          <a:noFill/>
        </p:spPr>
        <p:txBody>
          <a:bodyPr wrap="square" rtlCol="0">
            <a:spAutoFit/>
          </a:bodyPr>
          <a:lstStyle/>
          <a:p>
            <a:r>
              <a:rPr lang="en-US" dirty="0"/>
              <a:t>Biographical Motive</a:t>
            </a:r>
          </a:p>
        </p:txBody>
      </p:sp>
      <p:sp>
        <p:nvSpPr>
          <p:cNvPr id="96" name="TextBox 95"/>
          <p:cNvSpPr txBox="1"/>
          <p:nvPr/>
        </p:nvSpPr>
        <p:spPr>
          <a:xfrm>
            <a:off x="0" y="6019800"/>
            <a:ext cx="1143000" cy="584775"/>
          </a:xfrm>
          <a:prstGeom prst="rect">
            <a:avLst/>
          </a:prstGeom>
          <a:noFill/>
        </p:spPr>
        <p:txBody>
          <a:bodyPr wrap="square" rtlCol="0">
            <a:spAutoFit/>
          </a:bodyPr>
          <a:lstStyle/>
          <a:p>
            <a:r>
              <a:rPr lang="en-US" dirty="0"/>
              <a:t> Contents</a:t>
            </a:r>
          </a:p>
          <a:p>
            <a:r>
              <a:rPr lang="en-US" sz="1400" i="1" dirty="0"/>
              <a:t>     Historical</a:t>
            </a:r>
          </a:p>
        </p:txBody>
      </p:sp>
      <p:sp>
        <p:nvSpPr>
          <p:cNvPr id="97" name="TextBox 96"/>
          <p:cNvSpPr txBox="1"/>
          <p:nvPr/>
        </p:nvSpPr>
        <p:spPr>
          <a:xfrm>
            <a:off x="1066800" y="5943600"/>
            <a:ext cx="1981200" cy="584775"/>
          </a:xfrm>
          <a:prstGeom prst="rect">
            <a:avLst/>
          </a:prstGeom>
          <a:noFill/>
        </p:spPr>
        <p:txBody>
          <a:bodyPr wrap="square" rtlCol="0">
            <a:spAutoFit/>
          </a:bodyPr>
          <a:lstStyle/>
          <a:p>
            <a:r>
              <a:rPr lang="en-US" sz="1600" dirty="0"/>
              <a:t>1. Apostolic Office </a:t>
            </a:r>
          </a:p>
          <a:p>
            <a:r>
              <a:rPr lang="en-US" sz="1600" dirty="0"/>
              <a:t>&amp; Work</a:t>
            </a:r>
          </a:p>
        </p:txBody>
      </p:sp>
      <p:sp>
        <p:nvSpPr>
          <p:cNvPr id="98" name="TextBox 97"/>
          <p:cNvSpPr txBox="1"/>
          <p:nvPr/>
        </p:nvSpPr>
        <p:spPr>
          <a:xfrm>
            <a:off x="2971800" y="5943600"/>
            <a:ext cx="1905000" cy="584775"/>
          </a:xfrm>
          <a:prstGeom prst="rect">
            <a:avLst/>
          </a:prstGeom>
          <a:noFill/>
        </p:spPr>
        <p:txBody>
          <a:bodyPr wrap="square" rtlCol="0">
            <a:spAutoFit/>
          </a:bodyPr>
          <a:lstStyle/>
          <a:p>
            <a:r>
              <a:rPr lang="en-US" sz="1600" dirty="0"/>
              <a:t>2. The Work of </a:t>
            </a:r>
          </a:p>
          <a:p>
            <a:r>
              <a:rPr lang="en-US" sz="1600" dirty="0"/>
              <a:t>the Holy Spirit</a:t>
            </a:r>
          </a:p>
        </p:txBody>
      </p:sp>
      <p:sp>
        <p:nvSpPr>
          <p:cNvPr id="101" name="TextBox 100"/>
          <p:cNvSpPr txBox="1"/>
          <p:nvPr/>
        </p:nvSpPr>
        <p:spPr>
          <a:xfrm>
            <a:off x="4561554" y="5966190"/>
            <a:ext cx="1295400" cy="584775"/>
          </a:xfrm>
          <a:prstGeom prst="rect">
            <a:avLst/>
          </a:prstGeom>
          <a:noFill/>
        </p:spPr>
        <p:txBody>
          <a:bodyPr wrap="square" rtlCol="0">
            <a:spAutoFit/>
          </a:bodyPr>
          <a:lstStyle/>
          <a:p>
            <a:r>
              <a:rPr lang="en-US" sz="1600" dirty="0"/>
              <a:t>3. Preaching</a:t>
            </a:r>
          </a:p>
          <a:p>
            <a:r>
              <a:rPr lang="en-US" sz="1600" dirty="0"/>
              <a:t>The Gospel</a:t>
            </a:r>
          </a:p>
        </p:txBody>
      </p:sp>
      <p:sp>
        <p:nvSpPr>
          <p:cNvPr id="102" name="TextBox 101"/>
          <p:cNvSpPr txBox="1"/>
          <p:nvPr/>
        </p:nvSpPr>
        <p:spPr>
          <a:xfrm>
            <a:off x="5797101" y="5953275"/>
            <a:ext cx="1622636" cy="338554"/>
          </a:xfrm>
          <a:prstGeom prst="rect">
            <a:avLst/>
          </a:prstGeom>
          <a:noFill/>
        </p:spPr>
        <p:txBody>
          <a:bodyPr wrap="square" rtlCol="0">
            <a:spAutoFit/>
          </a:bodyPr>
          <a:lstStyle/>
          <a:p>
            <a:r>
              <a:rPr lang="en-US" sz="1600" dirty="0"/>
              <a:t>4. Conversions</a:t>
            </a:r>
          </a:p>
        </p:txBody>
      </p:sp>
      <p:sp>
        <p:nvSpPr>
          <p:cNvPr id="103" name="TextBox 102"/>
          <p:cNvSpPr txBox="1"/>
          <p:nvPr/>
        </p:nvSpPr>
        <p:spPr>
          <a:xfrm>
            <a:off x="7315200" y="5943600"/>
            <a:ext cx="1279825" cy="584775"/>
          </a:xfrm>
          <a:prstGeom prst="rect">
            <a:avLst/>
          </a:prstGeom>
          <a:noFill/>
        </p:spPr>
        <p:txBody>
          <a:bodyPr wrap="square" rtlCol="0">
            <a:spAutoFit/>
          </a:bodyPr>
          <a:lstStyle/>
          <a:p>
            <a:r>
              <a:rPr lang="en-US" sz="1600" dirty="0"/>
              <a:t>5. Story of </a:t>
            </a:r>
          </a:p>
          <a:p>
            <a:r>
              <a:rPr lang="en-US" sz="1600" dirty="0"/>
              <a:t>The Church</a:t>
            </a:r>
          </a:p>
        </p:txBody>
      </p:sp>
      <p:sp>
        <p:nvSpPr>
          <p:cNvPr id="105" name="TextBox 104"/>
          <p:cNvSpPr txBox="1"/>
          <p:nvPr/>
        </p:nvSpPr>
        <p:spPr>
          <a:xfrm>
            <a:off x="-60336" y="1457236"/>
            <a:ext cx="1510433" cy="2492990"/>
          </a:xfrm>
          <a:prstGeom prst="rect">
            <a:avLst/>
          </a:prstGeom>
          <a:noFill/>
        </p:spPr>
        <p:txBody>
          <a:bodyPr wrap="square" rtlCol="0">
            <a:spAutoFit/>
          </a:bodyPr>
          <a:lstStyle/>
          <a:p>
            <a:r>
              <a:rPr lang="en-US" sz="1300" dirty="0"/>
              <a:t>“But you will receive power when the Holy Spirit has come upon you, and you will be my witnesses in Jerusalem and in all Judea and Samaria, and </a:t>
            </a:r>
          </a:p>
          <a:p>
            <a:r>
              <a:rPr lang="en-US" sz="1300" dirty="0"/>
              <a:t>to the end of </a:t>
            </a:r>
          </a:p>
          <a:p>
            <a:r>
              <a:rPr lang="en-US" sz="1300" dirty="0"/>
              <a:t>the earth” (1:8)</a:t>
            </a:r>
          </a:p>
        </p:txBody>
      </p:sp>
      <p:sp>
        <p:nvSpPr>
          <p:cNvPr id="106" name="TextBox 105"/>
          <p:cNvSpPr txBox="1"/>
          <p:nvPr/>
        </p:nvSpPr>
        <p:spPr>
          <a:xfrm>
            <a:off x="1905000" y="6611779"/>
            <a:ext cx="5426486" cy="246221"/>
          </a:xfrm>
          <a:prstGeom prst="rect">
            <a:avLst/>
          </a:prstGeom>
          <a:noFill/>
        </p:spPr>
        <p:txBody>
          <a:bodyPr wrap="none" rtlCol="0">
            <a:spAutoFit/>
          </a:bodyPr>
          <a:lstStyle/>
          <a:p>
            <a:r>
              <a:rPr lang="en-US" sz="1000" dirty="0"/>
              <a:t>                Modified from </a:t>
            </a:r>
            <a:r>
              <a:rPr lang="en-US" sz="1000" i="1" dirty="0"/>
              <a:t>God’s Masterwork  </a:t>
            </a:r>
            <a:r>
              <a:rPr lang="en-US" sz="1000" dirty="0"/>
              <a:t>by  Charles Swindoll  and NT Book By Book by </a:t>
            </a:r>
            <a:r>
              <a:rPr lang="en-US" sz="1000" i="1" dirty="0"/>
              <a:t>Roy Cogdill</a:t>
            </a:r>
            <a:r>
              <a:rPr lang="en-US" sz="1000" dirty="0"/>
              <a:t> </a:t>
            </a:r>
          </a:p>
        </p:txBody>
      </p:sp>
      <p:sp>
        <p:nvSpPr>
          <p:cNvPr id="4" name="TextBox 3">
            <a:extLst>
              <a:ext uri="{FF2B5EF4-FFF2-40B4-BE49-F238E27FC236}">
                <a16:creationId xmlns:a16="http://schemas.microsoft.com/office/drawing/2014/main" id="{3000F052-7384-7549-83C1-5E56BFC13C86}"/>
              </a:ext>
            </a:extLst>
          </p:cNvPr>
          <p:cNvSpPr txBox="1"/>
          <p:nvPr/>
        </p:nvSpPr>
        <p:spPr>
          <a:xfrm>
            <a:off x="1696433" y="636032"/>
            <a:ext cx="1312667" cy="369332"/>
          </a:xfrm>
          <a:prstGeom prst="rect">
            <a:avLst/>
          </a:prstGeom>
          <a:solidFill>
            <a:schemeClr val="accent1"/>
          </a:solidFill>
        </p:spPr>
        <p:txBody>
          <a:bodyPr wrap="none" rtlCol="0">
            <a:spAutoFit/>
          </a:bodyPr>
          <a:lstStyle/>
          <a:p>
            <a:r>
              <a:rPr lang="en-US" b="1" dirty="0"/>
              <a:t>Circa 63 AD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A265C5F-AB92-D449-AD3E-07A81EF451D8}"/>
              </a:ext>
            </a:extLst>
          </p:cNvPr>
          <p:cNvCxnSpPr>
            <a:cxnSpLocks/>
          </p:cNvCxnSpPr>
          <p:nvPr/>
        </p:nvCxnSpPr>
        <p:spPr>
          <a:xfrm>
            <a:off x="381000" y="609600"/>
            <a:ext cx="0" cy="52868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00958BD-4A6B-A846-B71D-FA535422159A}"/>
              </a:ext>
            </a:extLst>
          </p:cNvPr>
          <p:cNvCxnSpPr>
            <a:cxnSpLocks/>
          </p:cNvCxnSpPr>
          <p:nvPr/>
        </p:nvCxnSpPr>
        <p:spPr>
          <a:xfrm>
            <a:off x="1600200" y="609600"/>
            <a:ext cx="0" cy="52650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65004AC-4F4E-4F4E-BF58-CAB241AEFA50}"/>
              </a:ext>
            </a:extLst>
          </p:cNvPr>
          <p:cNvCxnSpPr>
            <a:cxnSpLocks/>
          </p:cNvCxnSpPr>
          <p:nvPr/>
        </p:nvCxnSpPr>
        <p:spPr>
          <a:xfrm>
            <a:off x="2895600" y="631371"/>
            <a:ext cx="0" cy="52650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88682F-29DE-5347-BFAC-B4B44555E3BD}"/>
              </a:ext>
            </a:extLst>
          </p:cNvPr>
          <p:cNvCxnSpPr>
            <a:cxnSpLocks/>
          </p:cNvCxnSpPr>
          <p:nvPr/>
        </p:nvCxnSpPr>
        <p:spPr>
          <a:xfrm>
            <a:off x="4267200" y="631371"/>
            <a:ext cx="0" cy="52650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6DA52D6-3E21-764A-AE06-BB4C93B02444}"/>
              </a:ext>
            </a:extLst>
          </p:cNvPr>
          <p:cNvCxnSpPr>
            <a:cxnSpLocks/>
          </p:cNvCxnSpPr>
          <p:nvPr/>
        </p:nvCxnSpPr>
        <p:spPr>
          <a:xfrm>
            <a:off x="5791200" y="631371"/>
            <a:ext cx="0" cy="526505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219611C-2417-7F48-A7B7-C05E09B8CDA7}"/>
              </a:ext>
            </a:extLst>
          </p:cNvPr>
          <p:cNvCxnSpPr>
            <a:cxnSpLocks/>
          </p:cNvCxnSpPr>
          <p:nvPr/>
        </p:nvCxnSpPr>
        <p:spPr>
          <a:xfrm>
            <a:off x="7315200" y="609600"/>
            <a:ext cx="0" cy="52868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BC691D3-A716-1844-9F77-E1BE490AD4D8}"/>
              </a:ext>
            </a:extLst>
          </p:cNvPr>
          <p:cNvCxnSpPr>
            <a:cxnSpLocks/>
          </p:cNvCxnSpPr>
          <p:nvPr/>
        </p:nvCxnSpPr>
        <p:spPr>
          <a:xfrm>
            <a:off x="8763000" y="609600"/>
            <a:ext cx="0" cy="52868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3878EA-BB12-144D-951F-94445E4E955C}"/>
              </a:ext>
            </a:extLst>
          </p:cNvPr>
          <p:cNvCxnSpPr>
            <a:cxnSpLocks/>
          </p:cNvCxnSpPr>
          <p:nvPr/>
        </p:nvCxnSpPr>
        <p:spPr>
          <a:xfrm flipH="1" flipV="1">
            <a:off x="392178" y="624052"/>
            <a:ext cx="8382000" cy="217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4961B-A0F9-8E4B-AEAC-4DFF80FFD119}"/>
              </a:ext>
            </a:extLst>
          </p:cNvPr>
          <p:cNvCxnSpPr>
            <a:cxnSpLocks/>
          </p:cNvCxnSpPr>
          <p:nvPr/>
        </p:nvCxnSpPr>
        <p:spPr>
          <a:xfrm flipH="1" flipV="1">
            <a:off x="363603" y="1095257"/>
            <a:ext cx="8382000" cy="21771"/>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0D882AC-33A8-FF4C-8EFA-5FC81D535D0E}"/>
              </a:ext>
            </a:extLst>
          </p:cNvPr>
          <p:cNvCxnSpPr>
            <a:cxnSpLocks/>
          </p:cNvCxnSpPr>
          <p:nvPr/>
        </p:nvCxnSpPr>
        <p:spPr>
          <a:xfrm flipH="1" flipV="1">
            <a:off x="380999" y="1734457"/>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2119922-C84E-D74C-9B1A-B6D935FCB907}"/>
              </a:ext>
            </a:extLst>
          </p:cNvPr>
          <p:cNvCxnSpPr>
            <a:cxnSpLocks/>
          </p:cNvCxnSpPr>
          <p:nvPr/>
        </p:nvCxnSpPr>
        <p:spPr>
          <a:xfrm flipH="1" flipV="1">
            <a:off x="380999" y="2325914"/>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AB65CA4-8996-DE47-B699-0C8FEF9CCDD8}"/>
              </a:ext>
            </a:extLst>
          </p:cNvPr>
          <p:cNvCxnSpPr>
            <a:cxnSpLocks/>
          </p:cNvCxnSpPr>
          <p:nvPr/>
        </p:nvCxnSpPr>
        <p:spPr>
          <a:xfrm flipH="1" flipV="1">
            <a:off x="380999" y="2917371"/>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E26B05-D46F-7B4E-8757-15CA52823145}"/>
              </a:ext>
            </a:extLst>
          </p:cNvPr>
          <p:cNvCxnSpPr>
            <a:cxnSpLocks/>
          </p:cNvCxnSpPr>
          <p:nvPr/>
        </p:nvCxnSpPr>
        <p:spPr>
          <a:xfrm flipH="1" flipV="1">
            <a:off x="380999" y="3508828"/>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8EDE43A-B253-7345-9CA0-5F684B7345DA}"/>
              </a:ext>
            </a:extLst>
          </p:cNvPr>
          <p:cNvCxnSpPr>
            <a:cxnSpLocks/>
          </p:cNvCxnSpPr>
          <p:nvPr/>
        </p:nvCxnSpPr>
        <p:spPr>
          <a:xfrm flipH="1" flipV="1">
            <a:off x="380999" y="4100285"/>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4845422-441B-3143-A16E-5285BE489C4F}"/>
              </a:ext>
            </a:extLst>
          </p:cNvPr>
          <p:cNvCxnSpPr>
            <a:cxnSpLocks/>
          </p:cNvCxnSpPr>
          <p:nvPr/>
        </p:nvCxnSpPr>
        <p:spPr>
          <a:xfrm flipH="1" flipV="1">
            <a:off x="380999" y="4691742"/>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4501C4B-8A81-9A4B-8592-2AC9C7923B48}"/>
              </a:ext>
            </a:extLst>
          </p:cNvPr>
          <p:cNvCxnSpPr>
            <a:cxnSpLocks/>
          </p:cNvCxnSpPr>
          <p:nvPr/>
        </p:nvCxnSpPr>
        <p:spPr>
          <a:xfrm flipH="1" flipV="1">
            <a:off x="380999" y="5283199"/>
            <a:ext cx="8382000" cy="217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F137E1-42B6-3546-A41A-F71A56E71B85}"/>
              </a:ext>
            </a:extLst>
          </p:cNvPr>
          <p:cNvCxnSpPr>
            <a:cxnSpLocks/>
          </p:cNvCxnSpPr>
          <p:nvPr/>
        </p:nvCxnSpPr>
        <p:spPr>
          <a:xfrm flipH="1" flipV="1">
            <a:off x="380999" y="5874656"/>
            <a:ext cx="8382000" cy="217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939FD745-9F3A-B545-8E83-45FF7189D6C6}"/>
              </a:ext>
            </a:extLst>
          </p:cNvPr>
          <p:cNvSpPr txBox="1"/>
          <p:nvPr/>
        </p:nvSpPr>
        <p:spPr>
          <a:xfrm>
            <a:off x="330963" y="703388"/>
            <a:ext cx="1291957" cy="338554"/>
          </a:xfrm>
          <a:prstGeom prst="rect">
            <a:avLst/>
          </a:prstGeom>
          <a:noFill/>
        </p:spPr>
        <p:txBody>
          <a:bodyPr wrap="none" rtlCol="0">
            <a:spAutoFit/>
          </a:bodyPr>
          <a:lstStyle/>
          <a:p>
            <a:r>
              <a:rPr lang="en-US" sz="1600" b="1" dirty="0"/>
              <a:t>PREACHING</a:t>
            </a:r>
          </a:p>
        </p:txBody>
      </p:sp>
      <p:sp>
        <p:nvSpPr>
          <p:cNvPr id="39" name="TextBox 38">
            <a:extLst>
              <a:ext uri="{FF2B5EF4-FFF2-40B4-BE49-F238E27FC236}">
                <a16:creationId xmlns:a16="http://schemas.microsoft.com/office/drawing/2014/main" id="{7803AE6E-084D-3A42-8C92-C7D2F156FA73}"/>
              </a:ext>
            </a:extLst>
          </p:cNvPr>
          <p:cNvSpPr txBox="1"/>
          <p:nvPr/>
        </p:nvSpPr>
        <p:spPr>
          <a:xfrm>
            <a:off x="4393821" y="710103"/>
            <a:ext cx="1324402" cy="338554"/>
          </a:xfrm>
          <a:prstGeom prst="rect">
            <a:avLst/>
          </a:prstGeom>
          <a:noFill/>
        </p:spPr>
        <p:txBody>
          <a:bodyPr wrap="none" rtlCol="0">
            <a:spAutoFit/>
          </a:bodyPr>
          <a:lstStyle/>
          <a:p>
            <a:r>
              <a:rPr lang="en-US" sz="1600" b="1" dirty="0"/>
              <a:t>CONFESSED</a:t>
            </a:r>
          </a:p>
        </p:txBody>
      </p:sp>
      <p:sp>
        <p:nvSpPr>
          <p:cNvPr id="40" name="TextBox 39">
            <a:extLst>
              <a:ext uri="{FF2B5EF4-FFF2-40B4-BE49-F238E27FC236}">
                <a16:creationId xmlns:a16="http://schemas.microsoft.com/office/drawing/2014/main" id="{DA93526E-0623-B340-9583-70A7023F27F3}"/>
              </a:ext>
            </a:extLst>
          </p:cNvPr>
          <p:cNvSpPr txBox="1"/>
          <p:nvPr/>
        </p:nvSpPr>
        <p:spPr>
          <a:xfrm>
            <a:off x="1723603" y="688880"/>
            <a:ext cx="1103187" cy="338554"/>
          </a:xfrm>
          <a:prstGeom prst="rect">
            <a:avLst/>
          </a:prstGeom>
          <a:noFill/>
        </p:spPr>
        <p:txBody>
          <a:bodyPr wrap="none" rtlCol="0">
            <a:spAutoFit/>
          </a:bodyPr>
          <a:lstStyle/>
          <a:p>
            <a:r>
              <a:rPr lang="en-US" sz="1600" b="1" dirty="0"/>
              <a:t>BELIEVED</a:t>
            </a:r>
          </a:p>
        </p:txBody>
      </p:sp>
      <p:sp>
        <p:nvSpPr>
          <p:cNvPr id="41" name="TextBox 40">
            <a:extLst>
              <a:ext uri="{FF2B5EF4-FFF2-40B4-BE49-F238E27FC236}">
                <a16:creationId xmlns:a16="http://schemas.microsoft.com/office/drawing/2014/main" id="{D9A050AC-6E42-EB42-9D95-3087420B6D4C}"/>
              </a:ext>
            </a:extLst>
          </p:cNvPr>
          <p:cNvSpPr txBox="1"/>
          <p:nvPr/>
        </p:nvSpPr>
        <p:spPr>
          <a:xfrm>
            <a:off x="2985935" y="688880"/>
            <a:ext cx="1194558" cy="338554"/>
          </a:xfrm>
          <a:prstGeom prst="rect">
            <a:avLst/>
          </a:prstGeom>
          <a:noFill/>
        </p:spPr>
        <p:txBody>
          <a:bodyPr wrap="none" rtlCol="0">
            <a:spAutoFit/>
          </a:bodyPr>
          <a:lstStyle/>
          <a:p>
            <a:r>
              <a:rPr lang="en-US" sz="1600" b="1" dirty="0"/>
              <a:t>REPENTED</a:t>
            </a:r>
          </a:p>
        </p:txBody>
      </p:sp>
      <p:sp>
        <p:nvSpPr>
          <p:cNvPr id="42" name="TextBox 41">
            <a:extLst>
              <a:ext uri="{FF2B5EF4-FFF2-40B4-BE49-F238E27FC236}">
                <a16:creationId xmlns:a16="http://schemas.microsoft.com/office/drawing/2014/main" id="{6FC51EC2-DFBA-0E43-A6B4-CCB6D10AA48E}"/>
              </a:ext>
            </a:extLst>
          </p:cNvPr>
          <p:cNvSpPr txBox="1"/>
          <p:nvPr/>
        </p:nvSpPr>
        <p:spPr>
          <a:xfrm>
            <a:off x="5954100" y="707023"/>
            <a:ext cx="1125629" cy="338554"/>
          </a:xfrm>
          <a:prstGeom prst="rect">
            <a:avLst/>
          </a:prstGeom>
          <a:noFill/>
        </p:spPr>
        <p:txBody>
          <a:bodyPr wrap="none" rtlCol="0">
            <a:spAutoFit/>
          </a:bodyPr>
          <a:lstStyle/>
          <a:p>
            <a:r>
              <a:rPr lang="en-US" sz="1600" b="1" dirty="0"/>
              <a:t>BAPTIZED</a:t>
            </a:r>
          </a:p>
        </p:txBody>
      </p:sp>
      <p:sp>
        <p:nvSpPr>
          <p:cNvPr id="43" name="TextBox 42">
            <a:extLst>
              <a:ext uri="{FF2B5EF4-FFF2-40B4-BE49-F238E27FC236}">
                <a16:creationId xmlns:a16="http://schemas.microsoft.com/office/drawing/2014/main" id="{8431F2DC-5CEA-6F42-ADAE-8152377C520A}"/>
              </a:ext>
            </a:extLst>
          </p:cNvPr>
          <p:cNvSpPr txBox="1"/>
          <p:nvPr/>
        </p:nvSpPr>
        <p:spPr>
          <a:xfrm>
            <a:off x="7550672" y="725165"/>
            <a:ext cx="816442" cy="338554"/>
          </a:xfrm>
          <a:prstGeom prst="rect">
            <a:avLst/>
          </a:prstGeom>
          <a:noFill/>
        </p:spPr>
        <p:txBody>
          <a:bodyPr wrap="none" rtlCol="0">
            <a:spAutoFit/>
          </a:bodyPr>
          <a:lstStyle/>
          <a:p>
            <a:r>
              <a:rPr lang="en-US" sz="1600" b="1" dirty="0"/>
              <a:t>SAVED</a:t>
            </a:r>
          </a:p>
        </p:txBody>
      </p:sp>
      <p:sp>
        <p:nvSpPr>
          <p:cNvPr id="44" name="TextBox 43">
            <a:extLst>
              <a:ext uri="{FF2B5EF4-FFF2-40B4-BE49-F238E27FC236}">
                <a16:creationId xmlns:a16="http://schemas.microsoft.com/office/drawing/2014/main" id="{78DEB5EF-330E-854D-9489-514D475CFAEB}"/>
              </a:ext>
            </a:extLst>
          </p:cNvPr>
          <p:cNvSpPr txBox="1"/>
          <p:nvPr/>
        </p:nvSpPr>
        <p:spPr>
          <a:xfrm>
            <a:off x="337969" y="1142999"/>
            <a:ext cx="1342244" cy="584775"/>
          </a:xfrm>
          <a:prstGeom prst="rect">
            <a:avLst/>
          </a:prstGeom>
          <a:noFill/>
        </p:spPr>
        <p:txBody>
          <a:bodyPr wrap="square" rtlCol="0">
            <a:spAutoFit/>
          </a:bodyPr>
          <a:lstStyle/>
          <a:p>
            <a:r>
              <a:rPr lang="en-US" dirty="0"/>
              <a:t>Pentecost</a:t>
            </a:r>
          </a:p>
          <a:p>
            <a:r>
              <a:rPr lang="en-US" sz="1400" dirty="0"/>
              <a:t>Acts 2:14-41</a:t>
            </a:r>
          </a:p>
        </p:txBody>
      </p:sp>
      <p:sp>
        <p:nvSpPr>
          <p:cNvPr id="45" name="TextBox 44">
            <a:extLst>
              <a:ext uri="{FF2B5EF4-FFF2-40B4-BE49-F238E27FC236}">
                <a16:creationId xmlns:a16="http://schemas.microsoft.com/office/drawing/2014/main" id="{8B99C72C-FFDA-F54C-A6A8-745264EC65BF}"/>
              </a:ext>
            </a:extLst>
          </p:cNvPr>
          <p:cNvSpPr txBox="1"/>
          <p:nvPr/>
        </p:nvSpPr>
        <p:spPr>
          <a:xfrm>
            <a:off x="380998" y="1745342"/>
            <a:ext cx="1342243" cy="584775"/>
          </a:xfrm>
          <a:prstGeom prst="rect">
            <a:avLst/>
          </a:prstGeom>
          <a:noFill/>
        </p:spPr>
        <p:txBody>
          <a:bodyPr wrap="square" rtlCol="0">
            <a:spAutoFit/>
          </a:bodyPr>
          <a:lstStyle/>
          <a:p>
            <a:r>
              <a:rPr lang="en-US" dirty="0"/>
              <a:t>Samaritans</a:t>
            </a:r>
          </a:p>
          <a:p>
            <a:r>
              <a:rPr lang="en-US" sz="1400" dirty="0"/>
              <a:t>Acts 8:5-13</a:t>
            </a:r>
          </a:p>
        </p:txBody>
      </p:sp>
      <p:sp>
        <p:nvSpPr>
          <p:cNvPr id="46" name="TextBox 45">
            <a:extLst>
              <a:ext uri="{FF2B5EF4-FFF2-40B4-BE49-F238E27FC236}">
                <a16:creationId xmlns:a16="http://schemas.microsoft.com/office/drawing/2014/main" id="{E98F2C01-74FA-BD43-90D5-C67B681FF618}"/>
              </a:ext>
            </a:extLst>
          </p:cNvPr>
          <p:cNvSpPr txBox="1"/>
          <p:nvPr/>
        </p:nvSpPr>
        <p:spPr>
          <a:xfrm rot="10800000" flipV="1">
            <a:off x="381001" y="2320024"/>
            <a:ext cx="1407933" cy="584775"/>
          </a:xfrm>
          <a:prstGeom prst="rect">
            <a:avLst/>
          </a:prstGeom>
          <a:noFill/>
        </p:spPr>
        <p:txBody>
          <a:bodyPr wrap="square" rtlCol="0">
            <a:spAutoFit/>
          </a:bodyPr>
          <a:lstStyle/>
          <a:p>
            <a:r>
              <a:rPr lang="en-US" dirty="0"/>
              <a:t>Eunuch</a:t>
            </a:r>
          </a:p>
          <a:p>
            <a:r>
              <a:rPr lang="en-US" sz="1400" dirty="0"/>
              <a:t>Acts 8:35-39</a:t>
            </a:r>
          </a:p>
        </p:txBody>
      </p:sp>
      <p:sp>
        <p:nvSpPr>
          <p:cNvPr id="47" name="TextBox 46">
            <a:extLst>
              <a:ext uri="{FF2B5EF4-FFF2-40B4-BE49-F238E27FC236}">
                <a16:creationId xmlns:a16="http://schemas.microsoft.com/office/drawing/2014/main" id="{8E8AA8D1-02B8-7A44-A173-93BB4505A545}"/>
              </a:ext>
            </a:extLst>
          </p:cNvPr>
          <p:cNvSpPr txBox="1"/>
          <p:nvPr/>
        </p:nvSpPr>
        <p:spPr>
          <a:xfrm rot="10800000" flipV="1">
            <a:off x="373697" y="2921547"/>
            <a:ext cx="1407933" cy="584775"/>
          </a:xfrm>
          <a:prstGeom prst="rect">
            <a:avLst/>
          </a:prstGeom>
          <a:noFill/>
        </p:spPr>
        <p:txBody>
          <a:bodyPr wrap="square" rtlCol="0">
            <a:spAutoFit/>
          </a:bodyPr>
          <a:lstStyle/>
          <a:p>
            <a:r>
              <a:rPr lang="en-US" dirty="0"/>
              <a:t>Saul</a:t>
            </a:r>
          </a:p>
          <a:p>
            <a:r>
              <a:rPr lang="en-US" sz="1400" dirty="0"/>
              <a:t>Acts 9:1-18</a:t>
            </a:r>
          </a:p>
        </p:txBody>
      </p:sp>
      <p:sp>
        <p:nvSpPr>
          <p:cNvPr id="48" name="TextBox 47">
            <a:extLst>
              <a:ext uri="{FF2B5EF4-FFF2-40B4-BE49-F238E27FC236}">
                <a16:creationId xmlns:a16="http://schemas.microsoft.com/office/drawing/2014/main" id="{0D6E47B8-8C8C-5F4F-BE7B-D43A54EA890F}"/>
              </a:ext>
            </a:extLst>
          </p:cNvPr>
          <p:cNvSpPr txBox="1"/>
          <p:nvPr/>
        </p:nvSpPr>
        <p:spPr>
          <a:xfrm rot="10800000" flipV="1">
            <a:off x="380998" y="3495436"/>
            <a:ext cx="1407933" cy="584775"/>
          </a:xfrm>
          <a:prstGeom prst="rect">
            <a:avLst/>
          </a:prstGeom>
          <a:noFill/>
        </p:spPr>
        <p:txBody>
          <a:bodyPr wrap="square" rtlCol="0">
            <a:spAutoFit/>
          </a:bodyPr>
          <a:lstStyle/>
          <a:p>
            <a:r>
              <a:rPr lang="en-US" dirty="0"/>
              <a:t>Cornelius</a:t>
            </a:r>
          </a:p>
          <a:p>
            <a:r>
              <a:rPr lang="en-US" sz="1400" dirty="0"/>
              <a:t>Acts 10:34-48</a:t>
            </a:r>
          </a:p>
        </p:txBody>
      </p:sp>
      <p:sp>
        <p:nvSpPr>
          <p:cNvPr id="49" name="TextBox 48">
            <a:extLst>
              <a:ext uri="{FF2B5EF4-FFF2-40B4-BE49-F238E27FC236}">
                <a16:creationId xmlns:a16="http://schemas.microsoft.com/office/drawing/2014/main" id="{06C10139-065C-4147-85C7-312DE6EBCC34}"/>
              </a:ext>
            </a:extLst>
          </p:cNvPr>
          <p:cNvSpPr txBox="1"/>
          <p:nvPr/>
        </p:nvSpPr>
        <p:spPr>
          <a:xfrm rot="10800000" flipV="1">
            <a:off x="383367" y="4705107"/>
            <a:ext cx="1407933" cy="584775"/>
          </a:xfrm>
          <a:prstGeom prst="rect">
            <a:avLst/>
          </a:prstGeom>
          <a:noFill/>
        </p:spPr>
        <p:txBody>
          <a:bodyPr wrap="square" rtlCol="0">
            <a:spAutoFit/>
          </a:bodyPr>
          <a:lstStyle/>
          <a:p>
            <a:r>
              <a:rPr lang="en-US" dirty="0"/>
              <a:t>The Jailer</a:t>
            </a:r>
          </a:p>
          <a:p>
            <a:r>
              <a:rPr lang="en-US" sz="1400" dirty="0"/>
              <a:t>Acts 16:25-34</a:t>
            </a:r>
          </a:p>
        </p:txBody>
      </p:sp>
      <p:sp>
        <p:nvSpPr>
          <p:cNvPr id="50" name="TextBox 49">
            <a:extLst>
              <a:ext uri="{FF2B5EF4-FFF2-40B4-BE49-F238E27FC236}">
                <a16:creationId xmlns:a16="http://schemas.microsoft.com/office/drawing/2014/main" id="{D28495BD-E308-0042-8F71-3EB27289D392}"/>
              </a:ext>
            </a:extLst>
          </p:cNvPr>
          <p:cNvSpPr txBox="1"/>
          <p:nvPr/>
        </p:nvSpPr>
        <p:spPr>
          <a:xfrm rot="10800000" flipV="1">
            <a:off x="439034" y="4092541"/>
            <a:ext cx="1407933" cy="584775"/>
          </a:xfrm>
          <a:prstGeom prst="rect">
            <a:avLst/>
          </a:prstGeom>
          <a:noFill/>
        </p:spPr>
        <p:txBody>
          <a:bodyPr wrap="square" rtlCol="0">
            <a:spAutoFit/>
          </a:bodyPr>
          <a:lstStyle/>
          <a:p>
            <a:r>
              <a:rPr lang="en-US" dirty="0"/>
              <a:t>Lydia</a:t>
            </a:r>
          </a:p>
          <a:p>
            <a:r>
              <a:rPr lang="en-US" sz="1400" dirty="0"/>
              <a:t>Acts 16:13-15</a:t>
            </a:r>
          </a:p>
        </p:txBody>
      </p:sp>
      <p:sp>
        <p:nvSpPr>
          <p:cNvPr id="51" name="TextBox 50">
            <a:extLst>
              <a:ext uri="{FF2B5EF4-FFF2-40B4-BE49-F238E27FC236}">
                <a16:creationId xmlns:a16="http://schemas.microsoft.com/office/drawing/2014/main" id="{74E37898-3585-D843-9FE1-9DB9E96725E7}"/>
              </a:ext>
            </a:extLst>
          </p:cNvPr>
          <p:cNvSpPr txBox="1"/>
          <p:nvPr/>
        </p:nvSpPr>
        <p:spPr>
          <a:xfrm rot="10800000" flipV="1">
            <a:off x="363488" y="5261428"/>
            <a:ext cx="1407933" cy="584775"/>
          </a:xfrm>
          <a:prstGeom prst="rect">
            <a:avLst/>
          </a:prstGeom>
          <a:noFill/>
        </p:spPr>
        <p:txBody>
          <a:bodyPr wrap="square" rtlCol="0">
            <a:spAutoFit/>
          </a:bodyPr>
          <a:lstStyle/>
          <a:p>
            <a:r>
              <a:rPr lang="en-US" dirty="0"/>
              <a:t>Corinthians</a:t>
            </a:r>
          </a:p>
          <a:p>
            <a:r>
              <a:rPr lang="en-US" sz="1400" dirty="0"/>
              <a:t>Acts 18:8</a:t>
            </a:r>
          </a:p>
        </p:txBody>
      </p:sp>
      <p:sp>
        <p:nvSpPr>
          <p:cNvPr id="52" name="TextBox 51">
            <a:extLst>
              <a:ext uri="{FF2B5EF4-FFF2-40B4-BE49-F238E27FC236}">
                <a16:creationId xmlns:a16="http://schemas.microsoft.com/office/drawing/2014/main" id="{6790F575-D1AA-9948-BD2A-139287F1F9F2}"/>
              </a:ext>
            </a:extLst>
          </p:cNvPr>
          <p:cNvSpPr txBox="1"/>
          <p:nvPr/>
        </p:nvSpPr>
        <p:spPr>
          <a:xfrm>
            <a:off x="2826790" y="109938"/>
            <a:ext cx="3455626" cy="400110"/>
          </a:xfrm>
          <a:prstGeom prst="rect">
            <a:avLst/>
          </a:prstGeom>
          <a:noFill/>
        </p:spPr>
        <p:txBody>
          <a:bodyPr wrap="none" rtlCol="0">
            <a:spAutoFit/>
          </a:bodyPr>
          <a:lstStyle/>
          <a:p>
            <a:r>
              <a:rPr lang="en-US" sz="2000" b="1" dirty="0"/>
              <a:t>EXAMPLES OF CONVERSION</a:t>
            </a:r>
          </a:p>
        </p:txBody>
      </p:sp>
      <p:sp>
        <p:nvSpPr>
          <p:cNvPr id="53" name="TextBox 52">
            <a:extLst>
              <a:ext uri="{FF2B5EF4-FFF2-40B4-BE49-F238E27FC236}">
                <a16:creationId xmlns:a16="http://schemas.microsoft.com/office/drawing/2014/main" id="{0AAA5D15-95F3-BE44-870B-C693B1517350}"/>
              </a:ext>
            </a:extLst>
          </p:cNvPr>
          <p:cNvSpPr txBox="1"/>
          <p:nvPr/>
        </p:nvSpPr>
        <p:spPr>
          <a:xfrm>
            <a:off x="655069" y="96350"/>
            <a:ext cx="1890261" cy="369332"/>
          </a:xfrm>
          <a:prstGeom prst="rect">
            <a:avLst/>
          </a:prstGeom>
          <a:noFill/>
        </p:spPr>
        <p:txBody>
          <a:bodyPr wrap="none" rtlCol="0">
            <a:spAutoFit/>
          </a:bodyPr>
          <a:lstStyle/>
          <a:p>
            <a:r>
              <a:rPr lang="en-US" i="1" dirty="0"/>
              <a:t>Matthew 28:18-19</a:t>
            </a:r>
          </a:p>
        </p:txBody>
      </p:sp>
      <p:sp>
        <p:nvSpPr>
          <p:cNvPr id="54" name="TextBox 53">
            <a:extLst>
              <a:ext uri="{FF2B5EF4-FFF2-40B4-BE49-F238E27FC236}">
                <a16:creationId xmlns:a16="http://schemas.microsoft.com/office/drawing/2014/main" id="{D358FC09-2373-F942-959F-DCD6F12F405C}"/>
              </a:ext>
            </a:extLst>
          </p:cNvPr>
          <p:cNvSpPr txBox="1"/>
          <p:nvPr/>
        </p:nvSpPr>
        <p:spPr>
          <a:xfrm>
            <a:off x="6866125" y="137337"/>
            <a:ext cx="1369093" cy="369332"/>
          </a:xfrm>
          <a:prstGeom prst="rect">
            <a:avLst/>
          </a:prstGeom>
          <a:noFill/>
        </p:spPr>
        <p:txBody>
          <a:bodyPr wrap="none" rtlCol="0">
            <a:spAutoFit/>
          </a:bodyPr>
          <a:lstStyle/>
          <a:p>
            <a:r>
              <a:rPr lang="en-US" i="1" dirty="0"/>
              <a:t>Mk. 16:15-16</a:t>
            </a:r>
          </a:p>
        </p:txBody>
      </p:sp>
      <p:sp>
        <p:nvSpPr>
          <p:cNvPr id="56" name="TextBox 55">
            <a:extLst>
              <a:ext uri="{FF2B5EF4-FFF2-40B4-BE49-F238E27FC236}">
                <a16:creationId xmlns:a16="http://schemas.microsoft.com/office/drawing/2014/main" id="{7AB350FA-4FD4-3249-B3F5-54A96E1BC57C}"/>
              </a:ext>
            </a:extLst>
          </p:cNvPr>
          <p:cNvSpPr txBox="1"/>
          <p:nvPr/>
        </p:nvSpPr>
        <p:spPr>
          <a:xfrm>
            <a:off x="319645" y="5888021"/>
            <a:ext cx="1399397" cy="338554"/>
          </a:xfrm>
          <a:prstGeom prst="rect">
            <a:avLst/>
          </a:prstGeom>
          <a:noFill/>
        </p:spPr>
        <p:txBody>
          <a:bodyPr wrap="square" rtlCol="0">
            <a:spAutoFit/>
          </a:bodyPr>
          <a:lstStyle/>
          <a:p>
            <a:r>
              <a:rPr lang="en-US" sz="1600" b="1" dirty="0"/>
              <a:t>PREACHING</a:t>
            </a:r>
          </a:p>
        </p:txBody>
      </p:sp>
      <p:sp>
        <p:nvSpPr>
          <p:cNvPr id="57" name="TextBox 56">
            <a:extLst>
              <a:ext uri="{FF2B5EF4-FFF2-40B4-BE49-F238E27FC236}">
                <a16:creationId xmlns:a16="http://schemas.microsoft.com/office/drawing/2014/main" id="{8BE4115A-AEB9-0944-8244-47FB9F9F6B49}"/>
              </a:ext>
            </a:extLst>
          </p:cNvPr>
          <p:cNvSpPr txBox="1"/>
          <p:nvPr/>
        </p:nvSpPr>
        <p:spPr>
          <a:xfrm>
            <a:off x="1803887" y="5876411"/>
            <a:ext cx="732508" cy="338554"/>
          </a:xfrm>
          <a:prstGeom prst="rect">
            <a:avLst/>
          </a:prstGeom>
          <a:noFill/>
        </p:spPr>
        <p:txBody>
          <a:bodyPr wrap="none" rtlCol="0">
            <a:spAutoFit/>
          </a:bodyPr>
          <a:lstStyle/>
          <a:p>
            <a:r>
              <a:rPr lang="en-US" sz="1600" b="1" dirty="0"/>
              <a:t>FAITH</a:t>
            </a:r>
          </a:p>
        </p:txBody>
      </p:sp>
      <p:sp>
        <p:nvSpPr>
          <p:cNvPr id="58" name="TextBox 57">
            <a:extLst>
              <a:ext uri="{FF2B5EF4-FFF2-40B4-BE49-F238E27FC236}">
                <a16:creationId xmlns:a16="http://schemas.microsoft.com/office/drawing/2014/main" id="{1E7584A5-DD25-1644-944B-7CB5D1EFA264}"/>
              </a:ext>
            </a:extLst>
          </p:cNvPr>
          <p:cNvSpPr txBox="1"/>
          <p:nvPr/>
        </p:nvSpPr>
        <p:spPr>
          <a:xfrm>
            <a:off x="2899762" y="5896427"/>
            <a:ext cx="1446422" cy="338554"/>
          </a:xfrm>
          <a:prstGeom prst="rect">
            <a:avLst/>
          </a:prstGeom>
          <a:noFill/>
        </p:spPr>
        <p:txBody>
          <a:bodyPr wrap="none" rtlCol="0">
            <a:spAutoFit/>
          </a:bodyPr>
          <a:lstStyle/>
          <a:p>
            <a:r>
              <a:rPr lang="en-US" sz="1600" b="1" dirty="0"/>
              <a:t>REPENTANCE</a:t>
            </a:r>
          </a:p>
        </p:txBody>
      </p:sp>
      <p:sp>
        <p:nvSpPr>
          <p:cNvPr id="59" name="TextBox 58">
            <a:extLst>
              <a:ext uri="{FF2B5EF4-FFF2-40B4-BE49-F238E27FC236}">
                <a16:creationId xmlns:a16="http://schemas.microsoft.com/office/drawing/2014/main" id="{DE8417DD-0F30-3742-83DF-A289B4A3F63D}"/>
              </a:ext>
            </a:extLst>
          </p:cNvPr>
          <p:cNvSpPr txBox="1"/>
          <p:nvPr/>
        </p:nvSpPr>
        <p:spPr>
          <a:xfrm>
            <a:off x="4290033" y="5892216"/>
            <a:ext cx="1422184" cy="338554"/>
          </a:xfrm>
          <a:prstGeom prst="rect">
            <a:avLst/>
          </a:prstGeom>
          <a:noFill/>
        </p:spPr>
        <p:txBody>
          <a:bodyPr wrap="none" rtlCol="0">
            <a:spAutoFit/>
          </a:bodyPr>
          <a:lstStyle/>
          <a:p>
            <a:r>
              <a:rPr lang="en-US" sz="1600" b="1" dirty="0"/>
              <a:t>CONFESSION</a:t>
            </a:r>
          </a:p>
        </p:txBody>
      </p:sp>
      <p:sp>
        <p:nvSpPr>
          <p:cNvPr id="60" name="TextBox 59">
            <a:extLst>
              <a:ext uri="{FF2B5EF4-FFF2-40B4-BE49-F238E27FC236}">
                <a16:creationId xmlns:a16="http://schemas.microsoft.com/office/drawing/2014/main" id="{6BCD6510-99CE-5A40-829B-E55626348B70}"/>
              </a:ext>
            </a:extLst>
          </p:cNvPr>
          <p:cNvSpPr txBox="1"/>
          <p:nvPr/>
        </p:nvSpPr>
        <p:spPr>
          <a:xfrm>
            <a:off x="5954100" y="5892216"/>
            <a:ext cx="1088760" cy="338554"/>
          </a:xfrm>
          <a:prstGeom prst="rect">
            <a:avLst/>
          </a:prstGeom>
          <a:noFill/>
        </p:spPr>
        <p:txBody>
          <a:bodyPr wrap="none" rtlCol="0">
            <a:spAutoFit/>
          </a:bodyPr>
          <a:lstStyle/>
          <a:p>
            <a:r>
              <a:rPr lang="en-US" sz="1600" b="1" dirty="0"/>
              <a:t>BAPTISIM</a:t>
            </a:r>
          </a:p>
        </p:txBody>
      </p:sp>
      <p:sp>
        <p:nvSpPr>
          <p:cNvPr id="61" name="TextBox 60">
            <a:extLst>
              <a:ext uri="{FF2B5EF4-FFF2-40B4-BE49-F238E27FC236}">
                <a16:creationId xmlns:a16="http://schemas.microsoft.com/office/drawing/2014/main" id="{B8A06F3E-6C5F-A743-BA72-0189DAB7DB9C}"/>
              </a:ext>
            </a:extLst>
          </p:cNvPr>
          <p:cNvSpPr txBox="1"/>
          <p:nvPr/>
        </p:nvSpPr>
        <p:spPr>
          <a:xfrm>
            <a:off x="7418246" y="5874656"/>
            <a:ext cx="1245406" cy="338554"/>
          </a:xfrm>
          <a:prstGeom prst="rect">
            <a:avLst/>
          </a:prstGeom>
          <a:noFill/>
        </p:spPr>
        <p:txBody>
          <a:bodyPr wrap="none" rtlCol="0">
            <a:spAutoFit/>
          </a:bodyPr>
          <a:lstStyle/>
          <a:p>
            <a:r>
              <a:rPr lang="en-US" sz="1600" b="1" dirty="0"/>
              <a:t>SALVATION</a:t>
            </a:r>
          </a:p>
        </p:txBody>
      </p:sp>
      <p:sp>
        <p:nvSpPr>
          <p:cNvPr id="62" name="TextBox 61">
            <a:extLst>
              <a:ext uri="{FF2B5EF4-FFF2-40B4-BE49-F238E27FC236}">
                <a16:creationId xmlns:a16="http://schemas.microsoft.com/office/drawing/2014/main" id="{64D46BAA-AF1C-E542-A57B-50D02CB24D22}"/>
              </a:ext>
            </a:extLst>
          </p:cNvPr>
          <p:cNvSpPr txBox="1"/>
          <p:nvPr/>
        </p:nvSpPr>
        <p:spPr>
          <a:xfrm>
            <a:off x="3124200" y="1142999"/>
            <a:ext cx="871072" cy="646331"/>
          </a:xfrm>
          <a:prstGeom prst="rect">
            <a:avLst/>
          </a:prstGeom>
          <a:noFill/>
        </p:spPr>
        <p:txBody>
          <a:bodyPr wrap="none" rtlCol="0">
            <a:spAutoFit/>
          </a:bodyPr>
          <a:lstStyle/>
          <a:p>
            <a:r>
              <a:rPr lang="en-US" dirty="0"/>
              <a:t>Repent</a:t>
            </a:r>
          </a:p>
          <a:p>
            <a:r>
              <a:rPr lang="en-US" dirty="0"/>
              <a:t> 37-38</a:t>
            </a:r>
          </a:p>
        </p:txBody>
      </p:sp>
      <p:sp>
        <p:nvSpPr>
          <p:cNvPr id="63" name="TextBox 62">
            <a:extLst>
              <a:ext uri="{FF2B5EF4-FFF2-40B4-BE49-F238E27FC236}">
                <a16:creationId xmlns:a16="http://schemas.microsoft.com/office/drawing/2014/main" id="{4770F0E5-A2CC-FE42-8BB4-B45FEEF94C01}"/>
              </a:ext>
            </a:extLst>
          </p:cNvPr>
          <p:cNvSpPr txBox="1"/>
          <p:nvPr/>
        </p:nvSpPr>
        <p:spPr>
          <a:xfrm>
            <a:off x="5968745" y="1767898"/>
            <a:ext cx="1031051" cy="646331"/>
          </a:xfrm>
          <a:prstGeom prst="rect">
            <a:avLst/>
          </a:prstGeom>
          <a:noFill/>
        </p:spPr>
        <p:txBody>
          <a:bodyPr wrap="none" rtlCol="0">
            <a:spAutoFit/>
          </a:bodyPr>
          <a:lstStyle/>
          <a:p>
            <a:r>
              <a:rPr lang="en-US" dirty="0"/>
              <a:t>Baptized</a:t>
            </a:r>
          </a:p>
          <a:p>
            <a:r>
              <a:rPr lang="en-US" dirty="0"/>
              <a:t>   12-13</a:t>
            </a:r>
          </a:p>
        </p:txBody>
      </p:sp>
      <p:sp>
        <p:nvSpPr>
          <p:cNvPr id="64" name="TextBox 63">
            <a:extLst>
              <a:ext uri="{FF2B5EF4-FFF2-40B4-BE49-F238E27FC236}">
                <a16:creationId xmlns:a16="http://schemas.microsoft.com/office/drawing/2014/main" id="{1744F5A0-C2E3-7742-B0BB-52B5A6AF45F8}"/>
              </a:ext>
            </a:extLst>
          </p:cNvPr>
          <p:cNvSpPr txBox="1"/>
          <p:nvPr/>
        </p:nvSpPr>
        <p:spPr>
          <a:xfrm>
            <a:off x="7318169" y="1147575"/>
            <a:ext cx="1277032" cy="584775"/>
          </a:xfrm>
          <a:prstGeom prst="rect">
            <a:avLst/>
          </a:prstGeom>
          <a:noFill/>
        </p:spPr>
        <p:txBody>
          <a:bodyPr wrap="square" rtlCol="0">
            <a:spAutoFit/>
          </a:bodyPr>
          <a:lstStyle/>
          <a:p>
            <a:r>
              <a:rPr lang="en-US" sz="1600" dirty="0"/>
              <a:t>Remission of sins - 38-47</a:t>
            </a:r>
          </a:p>
        </p:txBody>
      </p:sp>
      <p:sp>
        <p:nvSpPr>
          <p:cNvPr id="65" name="TextBox 64">
            <a:extLst>
              <a:ext uri="{FF2B5EF4-FFF2-40B4-BE49-F238E27FC236}">
                <a16:creationId xmlns:a16="http://schemas.microsoft.com/office/drawing/2014/main" id="{34CAD879-3D4E-E543-AA4C-8AD90392EC49}"/>
              </a:ext>
            </a:extLst>
          </p:cNvPr>
          <p:cNvSpPr txBox="1"/>
          <p:nvPr/>
        </p:nvSpPr>
        <p:spPr>
          <a:xfrm>
            <a:off x="1708477" y="2319400"/>
            <a:ext cx="1002647" cy="646331"/>
          </a:xfrm>
          <a:prstGeom prst="rect">
            <a:avLst/>
          </a:prstGeom>
          <a:noFill/>
        </p:spPr>
        <p:txBody>
          <a:bodyPr wrap="none" rtlCol="0">
            <a:spAutoFit/>
          </a:bodyPr>
          <a:lstStyle/>
          <a:p>
            <a:r>
              <a:rPr lang="en-US" dirty="0"/>
              <a:t>Believed</a:t>
            </a:r>
          </a:p>
          <a:p>
            <a:r>
              <a:rPr lang="en-US" dirty="0"/>
              <a:t>   36-37</a:t>
            </a:r>
          </a:p>
        </p:txBody>
      </p:sp>
      <p:sp>
        <p:nvSpPr>
          <p:cNvPr id="66" name="TextBox 65">
            <a:extLst>
              <a:ext uri="{FF2B5EF4-FFF2-40B4-BE49-F238E27FC236}">
                <a16:creationId xmlns:a16="http://schemas.microsoft.com/office/drawing/2014/main" id="{4293D505-AE27-FD4D-9960-ACECBBC9C9F8}"/>
              </a:ext>
            </a:extLst>
          </p:cNvPr>
          <p:cNvSpPr txBox="1"/>
          <p:nvPr/>
        </p:nvSpPr>
        <p:spPr>
          <a:xfrm>
            <a:off x="1698181" y="1704801"/>
            <a:ext cx="1147745" cy="646331"/>
          </a:xfrm>
          <a:prstGeom prst="rect">
            <a:avLst/>
          </a:prstGeom>
          <a:noFill/>
        </p:spPr>
        <p:txBody>
          <a:bodyPr wrap="square" rtlCol="0">
            <a:spAutoFit/>
          </a:bodyPr>
          <a:lstStyle/>
          <a:p>
            <a:r>
              <a:rPr lang="en-US" dirty="0"/>
              <a:t>Believed</a:t>
            </a:r>
          </a:p>
          <a:p>
            <a:r>
              <a:rPr lang="en-US" dirty="0"/>
              <a:t>      12</a:t>
            </a:r>
          </a:p>
        </p:txBody>
      </p:sp>
      <p:sp>
        <p:nvSpPr>
          <p:cNvPr id="68" name="TextBox 67">
            <a:extLst>
              <a:ext uri="{FF2B5EF4-FFF2-40B4-BE49-F238E27FC236}">
                <a16:creationId xmlns:a16="http://schemas.microsoft.com/office/drawing/2014/main" id="{A9C449C3-0511-4843-B973-39AEBC569B74}"/>
              </a:ext>
            </a:extLst>
          </p:cNvPr>
          <p:cNvSpPr txBox="1"/>
          <p:nvPr/>
        </p:nvSpPr>
        <p:spPr>
          <a:xfrm>
            <a:off x="1721732" y="3450808"/>
            <a:ext cx="1002647" cy="646331"/>
          </a:xfrm>
          <a:prstGeom prst="rect">
            <a:avLst/>
          </a:prstGeom>
          <a:noFill/>
        </p:spPr>
        <p:txBody>
          <a:bodyPr wrap="none" rtlCol="0">
            <a:spAutoFit/>
          </a:bodyPr>
          <a:lstStyle/>
          <a:p>
            <a:r>
              <a:rPr lang="en-US" dirty="0"/>
              <a:t>Believed</a:t>
            </a:r>
          </a:p>
          <a:p>
            <a:r>
              <a:rPr lang="en-US" dirty="0"/>
              <a:t>      43</a:t>
            </a:r>
          </a:p>
        </p:txBody>
      </p:sp>
      <p:sp>
        <p:nvSpPr>
          <p:cNvPr id="69" name="TextBox 68">
            <a:extLst>
              <a:ext uri="{FF2B5EF4-FFF2-40B4-BE49-F238E27FC236}">
                <a16:creationId xmlns:a16="http://schemas.microsoft.com/office/drawing/2014/main" id="{A990FED0-6F70-C846-83CA-BF67F70B6BC3}"/>
              </a:ext>
            </a:extLst>
          </p:cNvPr>
          <p:cNvSpPr txBox="1"/>
          <p:nvPr/>
        </p:nvSpPr>
        <p:spPr>
          <a:xfrm>
            <a:off x="1698181" y="4660394"/>
            <a:ext cx="1002647" cy="646331"/>
          </a:xfrm>
          <a:prstGeom prst="rect">
            <a:avLst/>
          </a:prstGeom>
          <a:noFill/>
        </p:spPr>
        <p:txBody>
          <a:bodyPr wrap="none" rtlCol="0">
            <a:spAutoFit/>
          </a:bodyPr>
          <a:lstStyle/>
          <a:p>
            <a:r>
              <a:rPr lang="en-US" dirty="0"/>
              <a:t>Believed</a:t>
            </a:r>
          </a:p>
          <a:p>
            <a:r>
              <a:rPr lang="en-US" dirty="0"/>
              <a:t>      34</a:t>
            </a:r>
          </a:p>
        </p:txBody>
      </p:sp>
      <p:sp>
        <p:nvSpPr>
          <p:cNvPr id="70" name="TextBox 69">
            <a:extLst>
              <a:ext uri="{FF2B5EF4-FFF2-40B4-BE49-F238E27FC236}">
                <a16:creationId xmlns:a16="http://schemas.microsoft.com/office/drawing/2014/main" id="{72A0FB88-C082-AD49-B918-EFFE9BD46A6F}"/>
              </a:ext>
            </a:extLst>
          </p:cNvPr>
          <p:cNvSpPr txBox="1"/>
          <p:nvPr/>
        </p:nvSpPr>
        <p:spPr>
          <a:xfrm>
            <a:off x="1755671" y="5245885"/>
            <a:ext cx="1002647" cy="646331"/>
          </a:xfrm>
          <a:prstGeom prst="rect">
            <a:avLst/>
          </a:prstGeom>
          <a:noFill/>
        </p:spPr>
        <p:txBody>
          <a:bodyPr wrap="none" rtlCol="0">
            <a:spAutoFit/>
          </a:bodyPr>
          <a:lstStyle/>
          <a:p>
            <a:r>
              <a:rPr lang="en-US" dirty="0"/>
              <a:t>Believed</a:t>
            </a:r>
          </a:p>
          <a:p>
            <a:r>
              <a:rPr lang="en-US" dirty="0"/>
              <a:t>       8</a:t>
            </a:r>
          </a:p>
        </p:txBody>
      </p:sp>
      <p:sp>
        <p:nvSpPr>
          <p:cNvPr id="71" name="TextBox 70">
            <a:extLst>
              <a:ext uri="{FF2B5EF4-FFF2-40B4-BE49-F238E27FC236}">
                <a16:creationId xmlns:a16="http://schemas.microsoft.com/office/drawing/2014/main" id="{EC4C147C-06D8-B447-B84A-68DB615D5CDC}"/>
              </a:ext>
            </a:extLst>
          </p:cNvPr>
          <p:cNvSpPr txBox="1"/>
          <p:nvPr/>
        </p:nvSpPr>
        <p:spPr>
          <a:xfrm>
            <a:off x="4375598" y="2300555"/>
            <a:ext cx="1180131" cy="646331"/>
          </a:xfrm>
          <a:prstGeom prst="rect">
            <a:avLst/>
          </a:prstGeom>
          <a:noFill/>
        </p:spPr>
        <p:txBody>
          <a:bodyPr wrap="none" rtlCol="0">
            <a:spAutoFit/>
          </a:bodyPr>
          <a:lstStyle/>
          <a:p>
            <a:r>
              <a:rPr lang="en-US" dirty="0"/>
              <a:t>Confessed</a:t>
            </a:r>
          </a:p>
          <a:p>
            <a:r>
              <a:rPr lang="en-US" dirty="0"/>
              <a:t>        37</a:t>
            </a:r>
          </a:p>
        </p:txBody>
      </p:sp>
      <p:sp>
        <p:nvSpPr>
          <p:cNvPr id="73" name="TextBox 72">
            <a:extLst>
              <a:ext uri="{FF2B5EF4-FFF2-40B4-BE49-F238E27FC236}">
                <a16:creationId xmlns:a16="http://schemas.microsoft.com/office/drawing/2014/main" id="{1E2D03D8-A02B-2F48-8EA9-B2EEC5314C4A}"/>
              </a:ext>
            </a:extLst>
          </p:cNvPr>
          <p:cNvSpPr txBox="1"/>
          <p:nvPr/>
        </p:nvSpPr>
        <p:spPr>
          <a:xfrm>
            <a:off x="5954100" y="1104007"/>
            <a:ext cx="1031051" cy="646331"/>
          </a:xfrm>
          <a:prstGeom prst="rect">
            <a:avLst/>
          </a:prstGeom>
          <a:noFill/>
        </p:spPr>
        <p:txBody>
          <a:bodyPr wrap="none" rtlCol="0">
            <a:spAutoFit/>
          </a:bodyPr>
          <a:lstStyle/>
          <a:p>
            <a:r>
              <a:rPr lang="en-US" dirty="0"/>
              <a:t>Baptized</a:t>
            </a:r>
          </a:p>
          <a:p>
            <a:r>
              <a:rPr lang="en-US" dirty="0"/>
              <a:t>   38-41</a:t>
            </a:r>
          </a:p>
        </p:txBody>
      </p:sp>
      <p:sp>
        <p:nvSpPr>
          <p:cNvPr id="74" name="TextBox 73">
            <a:extLst>
              <a:ext uri="{FF2B5EF4-FFF2-40B4-BE49-F238E27FC236}">
                <a16:creationId xmlns:a16="http://schemas.microsoft.com/office/drawing/2014/main" id="{8E82FC0A-9816-A349-8FD7-06E779715C3E}"/>
              </a:ext>
            </a:extLst>
          </p:cNvPr>
          <p:cNvSpPr txBox="1"/>
          <p:nvPr/>
        </p:nvSpPr>
        <p:spPr>
          <a:xfrm>
            <a:off x="5990701" y="2329468"/>
            <a:ext cx="1031051" cy="646331"/>
          </a:xfrm>
          <a:prstGeom prst="rect">
            <a:avLst/>
          </a:prstGeom>
          <a:noFill/>
        </p:spPr>
        <p:txBody>
          <a:bodyPr wrap="none" rtlCol="0">
            <a:spAutoFit/>
          </a:bodyPr>
          <a:lstStyle/>
          <a:p>
            <a:r>
              <a:rPr lang="en-US" dirty="0"/>
              <a:t>Baptized</a:t>
            </a:r>
          </a:p>
          <a:p>
            <a:r>
              <a:rPr lang="en-US" dirty="0"/>
              <a:t>      38</a:t>
            </a:r>
          </a:p>
        </p:txBody>
      </p:sp>
      <p:sp>
        <p:nvSpPr>
          <p:cNvPr id="75" name="TextBox 74">
            <a:extLst>
              <a:ext uri="{FF2B5EF4-FFF2-40B4-BE49-F238E27FC236}">
                <a16:creationId xmlns:a16="http://schemas.microsoft.com/office/drawing/2014/main" id="{CFFADBB0-D81D-4F49-940B-64AC160917B3}"/>
              </a:ext>
            </a:extLst>
          </p:cNvPr>
          <p:cNvSpPr txBox="1"/>
          <p:nvPr/>
        </p:nvSpPr>
        <p:spPr>
          <a:xfrm>
            <a:off x="6011808" y="2971086"/>
            <a:ext cx="1031051" cy="646331"/>
          </a:xfrm>
          <a:prstGeom prst="rect">
            <a:avLst/>
          </a:prstGeom>
          <a:noFill/>
        </p:spPr>
        <p:txBody>
          <a:bodyPr wrap="none" rtlCol="0">
            <a:spAutoFit/>
          </a:bodyPr>
          <a:lstStyle/>
          <a:p>
            <a:r>
              <a:rPr lang="en-US" dirty="0"/>
              <a:t>Baptized</a:t>
            </a:r>
          </a:p>
          <a:p>
            <a:r>
              <a:rPr lang="en-US" dirty="0"/>
              <a:t>     18</a:t>
            </a:r>
          </a:p>
        </p:txBody>
      </p:sp>
      <p:sp>
        <p:nvSpPr>
          <p:cNvPr id="76" name="TextBox 75">
            <a:extLst>
              <a:ext uri="{FF2B5EF4-FFF2-40B4-BE49-F238E27FC236}">
                <a16:creationId xmlns:a16="http://schemas.microsoft.com/office/drawing/2014/main" id="{BF174CBA-2960-4A49-BB66-F1FAC3520ABB}"/>
              </a:ext>
            </a:extLst>
          </p:cNvPr>
          <p:cNvSpPr txBox="1"/>
          <p:nvPr/>
        </p:nvSpPr>
        <p:spPr>
          <a:xfrm>
            <a:off x="5997215" y="3516356"/>
            <a:ext cx="1031051" cy="646331"/>
          </a:xfrm>
          <a:prstGeom prst="rect">
            <a:avLst/>
          </a:prstGeom>
          <a:noFill/>
        </p:spPr>
        <p:txBody>
          <a:bodyPr wrap="none" rtlCol="0">
            <a:spAutoFit/>
          </a:bodyPr>
          <a:lstStyle/>
          <a:p>
            <a:r>
              <a:rPr lang="en-US" dirty="0"/>
              <a:t>Baptized</a:t>
            </a:r>
          </a:p>
          <a:p>
            <a:r>
              <a:rPr lang="en-US" dirty="0"/>
              <a:t>      48</a:t>
            </a:r>
          </a:p>
        </p:txBody>
      </p:sp>
      <p:sp>
        <p:nvSpPr>
          <p:cNvPr id="77" name="TextBox 76">
            <a:extLst>
              <a:ext uri="{FF2B5EF4-FFF2-40B4-BE49-F238E27FC236}">
                <a16:creationId xmlns:a16="http://schemas.microsoft.com/office/drawing/2014/main" id="{B842D9C4-9267-B24E-8BAA-6F10E53EF68E}"/>
              </a:ext>
            </a:extLst>
          </p:cNvPr>
          <p:cNvSpPr txBox="1"/>
          <p:nvPr/>
        </p:nvSpPr>
        <p:spPr>
          <a:xfrm>
            <a:off x="6011809" y="4080211"/>
            <a:ext cx="1031051" cy="646331"/>
          </a:xfrm>
          <a:prstGeom prst="rect">
            <a:avLst/>
          </a:prstGeom>
          <a:noFill/>
        </p:spPr>
        <p:txBody>
          <a:bodyPr wrap="none" rtlCol="0">
            <a:spAutoFit/>
          </a:bodyPr>
          <a:lstStyle/>
          <a:p>
            <a:r>
              <a:rPr lang="en-US" dirty="0"/>
              <a:t>Baptized</a:t>
            </a:r>
          </a:p>
          <a:p>
            <a:r>
              <a:rPr lang="en-US" dirty="0"/>
              <a:t>       15</a:t>
            </a:r>
          </a:p>
        </p:txBody>
      </p:sp>
      <p:sp>
        <p:nvSpPr>
          <p:cNvPr id="78" name="TextBox 77">
            <a:extLst>
              <a:ext uri="{FF2B5EF4-FFF2-40B4-BE49-F238E27FC236}">
                <a16:creationId xmlns:a16="http://schemas.microsoft.com/office/drawing/2014/main" id="{DB3E2F5B-D526-F94C-B34C-FD9E771F7882}"/>
              </a:ext>
            </a:extLst>
          </p:cNvPr>
          <p:cNvSpPr txBox="1"/>
          <p:nvPr/>
        </p:nvSpPr>
        <p:spPr>
          <a:xfrm>
            <a:off x="6008841" y="4666226"/>
            <a:ext cx="1104993" cy="646331"/>
          </a:xfrm>
          <a:prstGeom prst="rect">
            <a:avLst/>
          </a:prstGeom>
          <a:noFill/>
        </p:spPr>
        <p:txBody>
          <a:bodyPr wrap="square" rtlCol="0">
            <a:spAutoFit/>
          </a:bodyPr>
          <a:lstStyle/>
          <a:p>
            <a:r>
              <a:rPr lang="en-US" dirty="0"/>
              <a:t>Baptized</a:t>
            </a:r>
          </a:p>
          <a:p>
            <a:r>
              <a:rPr lang="en-US" dirty="0"/>
              <a:t>        33</a:t>
            </a:r>
          </a:p>
        </p:txBody>
      </p:sp>
      <p:sp>
        <p:nvSpPr>
          <p:cNvPr id="79" name="TextBox 78">
            <a:extLst>
              <a:ext uri="{FF2B5EF4-FFF2-40B4-BE49-F238E27FC236}">
                <a16:creationId xmlns:a16="http://schemas.microsoft.com/office/drawing/2014/main" id="{4FCEC09F-E500-1F49-B44C-275828DBB902}"/>
              </a:ext>
            </a:extLst>
          </p:cNvPr>
          <p:cNvSpPr txBox="1"/>
          <p:nvPr/>
        </p:nvSpPr>
        <p:spPr>
          <a:xfrm>
            <a:off x="6026672" y="5268219"/>
            <a:ext cx="1031051" cy="646331"/>
          </a:xfrm>
          <a:prstGeom prst="rect">
            <a:avLst/>
          </a:prstGeom>
          <a:noFill/>
        </p:spPr>
        <p:txBody>
          <a:bodyPr wrap="none" rtlCol="0">
            <a:spAutoFit/>
          </a:bodyPr>
          <a:lstStyle/>
          <a:p>
            <a:r>
              <a:rPr lang="en-US" dirty="0"/>
              <a:t>Baptized</a:t>
            </a:r>
          </a:p>
          <a:p>
            <a:r>
              <a:rPr lang="en-US" dirty="0"/>
              <a:t>       8</a:t>
            </a:r>
          </a:p>
        </p:txBody>
      </p:sp>
      <p:sp>
        <p:nvSpPr>
          <p:cNvPr id="80" name="TextBox 79">
            <a:extLst>
              <a:ext uri="{FF2B5EF4-FFF2-40B4-BE49-F238E27FC236}">
                <a16:creationId xmlns:a16="http://schemas.microsoft.com/office/drawing/2014/main" id="{0DF41AA1-DF7F-964E-90EC-9BEBC3EEFD99}"/>
              </a:ext>
            </a:extLst>
          </p:cNvPr>
          <p:cNvSpPr txBox="1"/>
          <p:nvPr/>
        </p:nvSpPr>
        <p:spPr>
          <a:xfrm>
            <a:off x="7503933" y="2297958"/>
            <a:ext cx="1004121" cy="646331"/>
          </a:xfrm>
          <a:prstGeom prst="rect">
            <a:avLst/>
          </a:prstGeom>
          <a:noFill/>
        </p:spPr>
        <p:txBody>
          <a:bodyPr wrap="none" rtlCol="0">
            <a:spAutoFit/>
          </a:bodyPr>
          <a:lstStyle/>
          <a:p>
            <a:r>
              <a:rPr lang="en-US" dirty="0"/>
              <a:t>Rejoiced</a:t>
            </a:r>
          </a:p>
          <a:p>
            <a:r>
              <a:rPr lang="en-US" dirty="0"/>
              <a:t>      39</a:t>
            </a:r>
          </a:p>
        </p:txBody>
      </p:sp>
      <p:sp>
        <p:nvSpPr>
          <p:cNvPr id="81" name="TextBox 80">
            <a:extLst>
              <a:ext uri="{FF2B5EF4-FFF2-40B4-BE49-F238E27FC236}">
                <a16:creationId xmlns:a16="http://schemas.microsoft.com/office/drawing/2014/main" id="{86152A92-BE68-AB45-B9D6-BA8F3809AD8F}"/>
              </a:ext>
            </a:extLst>
          </p:cNvPr>
          <p:cNvSpPr txBox="1"/>
          <p:nvPr/>
        </p:nvSpPr>
        <p:spPr>
          <a:xfrm>
            <a:off x="7392227" y="2906157"/>
            <a:ext cx="1248547" cy="615553"/>
          </a:xfrm>
          <a:prstGeom prst="rect">
            <a:avLst/>
          </a:prstGeom>
          <a:noFill/>
        </p:spPr>
        <p:txBody>
          <a:bodyPr wrap="none" rtlCol="0">
            <a:spAutoFit/>
          </a:bodyPr>
          <a:lstStyle/>
          <a:p>
            <a:r>
              <a:rPr lang="en-US" sz="1600" dirty="0"/>
              <a:t>Sins washed</a:t>
            </a:r>
          </a:p>
          <a:p>
            <a:r>
              <a:rPr lang="en-US" dirty="0"/>
              <a:t>away 22:16</a:t>
            </a:r>
          </a:p>
        </p:txBody>
      </p:sp>
      <p:sp>
        <p:nvSpPr>
          <p:cNvPr id="82" name="TextBox 81">
            <a:extLst>
              <a:ext uri="{FF2B5EF4-FFF2-40B4-BE49-F238E27FC236}">
                <a16:creationId xmlns:a16="http://schemas.microsoft.com/office/drawing/2014/main" id="{C49D5176-88A3-8B44-9BF6-92694E47EFF0}"/>
              </a:ext>
            </a:extLst>
          </p:cNvPr>
          <p:cNvSpPr txBox="1"/>
          <p:nvPr/>
        </p:nvSpPr>
        <p:spPr>
          <a:xfrm>
            <a:off x="7312232" y="3516356"/>
            <a:ext cx="1313949" cy="615553"/>
          </a:xfrm>
          <a:prstGeom prst="rect">
            <a:avLst/>
          </a:prstGeom>
          <a:noFill/>
        </p:spPr>
        <p:txBody>
          <a:bodyPr wrap="none" rtlCol="0">
            <a:spAutoFit/>
          </a:bodyPr>
          <a:lstStyle/>
          <a:p>
            <a:r>
              <a:rPr lang="en-US" sz="1600" dirty="0"/>
              <a:t>Remission of </a:t>
            </a:r>
          </a:p>
          <a:p>
            <a:r>
              <a:rPr lang="en-US" sz="1600" dirty="0"/>
              <a:t>Sins   </a:t>
            </a:r>
            <a:r>
              <a:rPr lang="en-US" dirty="0"/>
              <a:t>43</a:t>
            </a:r>
          </a:p>
        </p:txBody>
      </p:sp>
      <p:sp>
        <p:nvSpPr>
          <p:cNvPr id="83" name="TextBox 82">
            <a:extLst>
              <a:ext uri="{FF2B5EF4-FFF2-40B4-BE49-F238E27FC236}">
                <a16:creationId xmlns:a16="http://schemas.microsoft.com/office/drawing/2014/main" id="{D623B56E-41F1-2747-89AE-45992822B270}"/>
              </a:ext>
            </a:extLst>
          </p:cNvPr>
          <p:cNvSpPr txBox="1"/>
          <p:nvPr/>
        </p:nvSpPr>
        <p:spPr>
          <a:xfrm>
            <a:off x="7470802" y="4654922"/>
            <a:ext cx="1004121" cy="646331"/>
          </a:xfrm>
          <a:prstGeom prst="rect">
            <a:avLst/>
          </a:prstGeom>
          <a:noFill/>
        </p:spPr>
        <p:txBody>
          <a:bodyPr wrap="none" rtlCol="0">
            <a:spAutoFit/>
          </a:bodyPr>
          <a:lstStyle/>
          <a:p>
            <a:r>
              <a:rPr lang="en-US" dirty="0"/>
              <a:t>Rejoiced</a:t>
            </a:r>
          </a:p>
          <a:p>
            <a:r>
              <a:rPr lang="en-US" dirty="0"/>
              <a:t>       34</a:t>
            </a:r>
          </a:p>
        </p:txBody>
      </p:sp>
      <p:sp>
        <p:nvSpPr>
          <p:cNvPr id="84" name="TextBox 83">
            <a:extLst>
              <a:ext uri="{FF2B5EF4-FFF2-40B4-BE49-F238E27FC236}">
                <a16:creationId xmlns:a16="http://schemas.microsoft.com/office/drawing/2014/main" id="{B4C43D53-61F7-944B-89F5-8A697D6023F5}"/>
              </a:ext>
            </a:extLst>
          </p:cNvPr>
          <p:cNvSpPr txBox="1"/>
          <p:nvPr/>
        </p:nvSpPr>
        <p:spPr>
          <a:xfrm>
            <a:off x="360831" y="6142947"/>
            <a:ext cx="1053815" cy="646331"/>
          </a:xfrm>
          <a:prstGeom prst="rect">
            <a:avLst/>
          </a:prstGeom>
          <a:noFill/>
        </p:spPr>
        <p:txBody>
          <a:bodyPr wrap="none" rtlCol="0">
            <a:spAutoFit/>
          </a:bodyPr>
          <a:lstStyle/>
          <a:p>
            <a:r>
              <a:rPr lang="en-US" dirty="0"/>
              <a:t>Ro. 10:14</a:t>
            </a:r>
          </a:p>
          <a:p>
            <a:r>
              <a:rPr lang="en-US" dirty="0"/>
              <a:t>Ro. 10:17</a:t>
            </a:r>
          </a:p>
        </p:txBody>
      </p:sp>
      <p:sp>
        <p:nvSpPr>
          <p:cNvPr id="85" name="TextBox 84">
            <a:extLst>
              <a:ext uri="{FF2B5EF4-FFF2-40B4-BE49-F238E27FC236}">
                <a16:creationId xmlns:a16="http://schemas.microsoft.com/office/drawing/2014/main" id="{B3090AA2-ED65-564F-AA30-2DE5253B9774}"/>
              </a:ext>
            </a:extLst>
          </p:cNvPr>
          <p:cNvSpPr txBox="1"/>
          <p:nvPr/>
        </p:nvSpPr>
        <p:spPr>
          <a:xfrm>
            <a:off x="1766679" y="6094157"/>
            <a:ext cx="1215397" cy="830997"/>
          </a:xfrm>
          <a:prstGeom prst="rect">
            <a:avLst/>
          </a:prstGeom>
          <a:noFill/>
        </p:spPr>
        <p:txBody>
          <a:bodyPr wrap="none" rtlCol="0">
            <a:spAutoFit/>
          </a:bodyPr>
          <a:lstStyle/>
          <a:p>
            <a:r>
              <a:rPr lang="en-US" sz="1600" dirty="0"/>
              <a:t>Heb. 11:6</a:t>
            </a:r>
          </a:p>
          <a:p>
            <a:r>
              <a:rPr lang="en-US" sz="1600" dirty="0"/>
              <a:t>Jn. 6:28-29; </a:t>
            </a:r>
          </a:p>
          <a:p>
            <a:r>
              <a:rPr lang="en-US" sz="1600" dirty="0"/>
              <a:t>8:24</a:t>
            </a:r>
          </a:p>
        </p:txBody>
      </p:sp>
      <p:sp>
        <p:nvSpPr>
          <p:cNvPr id="86" name="TextBox 85">
            <a:extLst>
              <a:ext uri="{FF2B5EF4-FFF2-40B4-BE49-F238E27FC236}">
                <a16:creationId xmlns:a16="http://schemas.microsoft.com/office/drawing/2014/main" id="{918C12BB-A898-9E41-8708-B9AD1FAB8099}"/>
              </a:ext>
            </a:extLst>
          </p:cNvPr>
          <p:cNvSpPr txBox="1"/>
          <p:nvPr/>
        </p:nvSpPr>
        <p:spPr>
          <a:xfrm>
            <a:off x="3102912" y="6138480"/>
            <a:ext cx="1133965" cy="646331"/>
          </a:xfrm>
          <a:prstGeom prst="rect">
            <a:avLst/>
          </a:prstGeom>
          <a:noFill/>
        </p:spPr>
        <p:txBody>
          <a:bodyPr wrap="none" rtlCol="0">
            <a:spAutoFit/>
          </a:bodyPr>
          <a:lstStyle/>
          <a:p>
            <a:r>
              <a:rPr lang="en-US" dirty="0"/>
              <a:t>Lk. 13:3</a:t>
            </a:r>
          </a:p>
          <a:p>
            <a:r>
              <a:rPr lang="en-US" dirty="0"/>
              <a:t>Acts 17:30</a:t>
            </a:r>
          </a:p>
        </p:txBody>
      </p:sp>
      <p:sp>
        <p:nvSpPr>
          <p:cNvPr id="87" name="TextBox 86">
            <a:extLst>
              <a:ext uri="{FF2B5EF4-FFF2-40B4-BE49-F238E27FC236}">
                <a16:creationId xmlns:a16="http://schemas.microsoft.com/office/drawing/2014/main" id="{F09417F6-4DF7-DB4D-93AD-86CB89FF31D3}"/>
              </a:ext>
            </a:extLst>
          </p:cNvPr>
          <p:cNvSpPr txBox="1"/>
          <p:nvPr/>
        </p:nvSpPr>
        <p:spPr>
          <a:xfrm>
            <a:off x="4393821" y="6113832"/>
            <a:ext cx="1353256" cy="646331"/>
          </a:xfrm>
          <a:prstGeom prst="rect">
            <a:avLst/>
          </a:prstGeom>
          <a:noFill/>
        </p:spPr>
        <p:txBody>
          <a:bodyPr wrap="none" rtlCol="0">
            <a:spAutoFit/>
          </a:bodyPr>
          <a:lstStyle/>
          <a:p>
            <a:r>
              <a:rPr lang="en-US" dirty="0"/>
              <a:t>Ro. 10:110</a:t>
            </a:r>
          </a:p>
          <a:p>
            <a:r>
              <a:rPr lang="en-US" dirty="0"/>
              <a:t>Mt. 10:32-33</a:t>
            </a:r>
          </a:p>
        </p:txBody>
      </p:sp>
      <p:sp>
        <p:nvSpPr>
          <p:cNvPr id="88" name="TextBox 87">
            <a:extLst>
              <a:ext uri="{FF2B5EF4-FFF2-40B4-BE49-F238E27FC236}">
                <a16:creationId xmlns:a16="http://schemas.microsoft.com/office/drawing/2014/main" id="{F80ABBDA-43DC-2840-827A-187EACFE4103}"/>
              </a:ext>
            </a:extLst>
          </p:cNvPr>
          <p:cNvSpPr txBox="1"/>
          <p:nvPr/>
        </p:nvSpPr>
        <p:spPr>
          <a:xfrm>
            <a:off x="6019417" y="6094157"/>
            <a:ext cx="1067408" cy="646331"/>
          </a:xfrm>
          <a:prstGeom prst="rect">
            <a:avLst/>
          </a:prstGeom>
          <a:noFill/>
        </p:spPr>
        <p:txBody>
          <a:bodyPr wrap="none" rtlCol="0">
            <a:spAutoFit/>
          </a:bodyPr>
          <a:lstStyle/>
          <a:p>
            <a:r>
              <a:rPr lang="en-US" dirty="0"/>
              <a:t>Gal. 3:27</a:t>
            </a:r>
          </a:p>
          <a:p>
            <a:r>
              <a:rPr lang="en-US" dirty="0"/>
              <a:t>1 Pe. 3:21</a:t>
            </a:r>
          </a:p>
        </p:txBody>
      </p:sp>
      <p:sp>
        <p:nvSpPr>
          <p:cNvPr id="89" name="TextBox 88">
            <a:extLst>
              <a:ext uri="{FF2B5EF4-FFF2-40B4-BE49-F238E27FC236}">
                <a16:creationId xmlns:a16="http://schemas.microsoft.com/office/drawing/2014/main" id="{BD130420-BB2D-274A-815F-EE4D96648290}"/>
              </a:ext>
            </a:extLst>
          </p:cNvPr>
          <p:cNvSpPr txBox="1"/>
          <p:nvPr/>
        </p:nvSpPr>
        <p:spPr>
          <a:xfrm>
            <a:off x="7452020" y="6061493"/>
            <a:ext cx="1237518" cy="646331"/>
          </a:xfrm>
          <a:prstGeom prst="rect">
            <a:avLst/>
          </a:prstGeom>
          <a:noFill/>
        </p:spPr>
        <p:txBody>
          <a:bodyPr wrap="none" rtlCol="0">
            <a:spAutoFit/>
          </a:bodyPr>
          <a:lstStyle/>
          <a:p>
            <a:r>
              <a:rPr lang="en-US" dirty="0"/>
              <a:t>2 Ti. 2:10</a:t>
            </a:r>
          </a:p>
          <a:p>
            <a:r>
              <a:rPr lang="en-US" dirty="0"/>
              <a:t>Mt. 7:21-23</a:t>
            </a:r>
          </a:p>
        </p:txBody>
      </p:sp>
    </p:spTree>
    <p:extLst>
      <p:ext uri="{BB962C8B-B14F-4D97-AF65-F5344CB8AC3E}">
        <p14:creationId xmlns:p14="http://schemas.microsoft.com/office/powerpoint/2010/main" val="1815929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609600" y="284261"/>
            <a:ext cx="8229600" cy="1252728"/>
          </a:xfrm>
        </p:spPr>
        <p:txBody>
          <a:bodyPr>
            <a:normAutofit/>
          </a:bodyPr>
          <a:lstStyle/>
          <a:p>
            <a:r>
              <a:rPr lang="en-US" sz="3200" dirty="0"/>
              <a:t>The First Missionary Journey (Acts 13-14)</a:t>
            </a:r>
          </a:p>
        </p:txBody>
      </p:sp>
      <p:sp>
        <p:nvSpPr>
          <p:cNvPr id="4" name="TextBox 3">
            <a:extLst>
              <a:ext uri="{FF2B5EF4-FFF2-40B4-BE49-F238E27FC236}">
                <a16:creationId xmlns:a16="http://schemas.microsoft.com/office/drawing/2014/main" id="{429802CA-FE44-BD41-8B61-4F3E5E1CCF9D}"/>
              </a:ext>
            </a:extLst>
          </p:cNvPr>
          <p:cNvSpPr txBox="1"/>
          <p:nvPr/>
        </p:nvSpPr>
        <p:spPr>
          <a:xfrm>
            <a:off x="119062" y="1629001"/>
            <a:ext cx="2590800" cy="2308324"/>
          </a:xfrm>
          <a:prstGeom prst="rect">
            <a:avLst/>
          </a:prstGeom>
          <a:solidFill>
            <a:schemeClr val="accent1"/>
          </a:solidFill>
        </p:spPr>
        <p:txBody>
          <a:bodyPr wrap="square" rtlCol="0">
            <a:spAutoFit/>
          </a:bodyPr>
          <a:lstStyle/>
          <a:p>
            <a:r>
              <a:rPr lang="en-US" b="1" dirty="0"/>
              <a:t>COMPANIONS</a:t>
            </a:r>
            <a:r>
              <a:rPr lang="en-US" dirty="0"/>
              <a:t>: Paul, Barnabas, John Mark</a:t>
            </a:r>
          </a:p>
          <a:p>
            <a:endParaRPr lang="en-US" dirty="0"/>
          </a:p>
          <a:p>
            <a:r>
              <a:rPr lang="en-US" b="1" dirty="0"/>
              <a:t>TIME</a:t>
            </a:r>
            <a:r>
              <a:rPr lang="en-US" dirty="0"/>
              <a:t>: 4 1/2 years - AD 45-49</a:t>
            </a:r>
          </a:p>
          <a:p>
            <a:endParaRPr lang="en-US" b="1" dirty="0"/>
          </a:p>
          <a:p>
            <a:r>
              <a:rPr lang="en-US" b="1" dirty="0"/>
              <a:t>DISTANCE</a:t>
            </a:r>
            <a:r>
              <a:rPr lang="en-US" dirty="0"/>
              <a:t> -  1200-1300 miles</a:t>
            </a:r>
          </a:p>
        </p:txBody>
      </p:sp>
      <p:sp>
        <p:nvSpPr>
          <p:cNvPr id="6" name="TextBox 5">
            <a:extLst>
              <a:ext uri="{FF2B5EF4-FFF2-40B4-BE49-F238E27FC236}">
                <a16:creationId xmlns:a16="http://schemas.microsoft.com/office/drawing/2014/main" id="{EF263DD4-A5EF-744D-AE97-707765ACA595}"/>
              </a:ext>
            </a:extLst>
          </p:cNvPr>
          <p:cNvSpPr txBox="1"/>
          <p:nvPr/>
        </p:nvSpPr>
        <p:spPr>
          <a:xfrm>
            <a:off x="2771775" y="1629001"/>
            <a:ext cx="3276599" cy="4247317"/>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(13:1-3)</a:t>
            </a:r>
          </a:p>
          <a:p>
            <a:pPr marL="800100" lvl="1" indent="-342900">
              <a:buFont typeface="+mj-lt"/>
              <a:buAutoNum type="arabicPeriod"/>
            </a:pPr>
            <a:r>
              <a:rPr lang="en-US" dirty="0"/>
              <a:t>Seleucia (13:4)</a:t>
            </a:r>
          </a:p>
          <a:p>
            <a:r>
              <a:rPr lang="en-US" b="1" dirty="0"/>
              <a:t>II.  PROVINCE: </a:t>
            </a:r>
            <a:r>
              <a:rPr lang="en-US" dirty="0"/>
              <a:t>CYPRUS</a:t>
            </a:r>
          </a:p>
          <a:p>
            <a:pPr marL="800100" lvl="1" indent="-342900">
              <a:buFont typeface="+mj-lt"/>
              <a:buAutoNum type="arabicPeriod" startAt="3"/>
            </a:pPr>
            <a:r>
              <a:rPr lang="en-US" dirty="0"/>
              <a:t>Salamis (13:5)</a:t>
            </a:r>
          </a:p>
          <a:p>
            <a:pPr marL="800100" lvl="1" indent="-342900">
              <a:buFont typeface="+mj-lt"/>
              <a:buAutoNum type="arabicPeriod" startAt="3"/>
            </a:pPr>
            <a:r>
              <a:rPr lang="en-US" dirty="0"/>
              <a:t>Paphos (13:6-12)</a:t>
            </a:r>
          </a:p>
          <a:p>
            <a:pPr marL="400050" indent="-400050">
              <a:buAutoNum type="romanUcPeriod" startAt="3"/>
            </a:pPr>
            <a:r>
              <a:rPr lang="en-US" b="1" dirty="0"/>
              <a:t>PROVINCE</a:t>
            </a:r>
            <a:r>
              <a:rPr lang="en-US" dirty="0"/>
              <a:t>: PAMPHYLIA</a:t>
            </a:r>
          </a:p>
          <a:p>
            <a:pPr marL="857250" lvl="1" indent="-400050">
              <a:buFont typeface="+mj-lt"/>
              <a:buAutoNum type="arabicPeriod" startAt="5"/>
            </a:pPr>
            <a:r>
              <a:rPr lang="en-US" dirty="0"/>
              <a:t>Perga (13:33)</a:t>
            </a:r>
          </a:p>
          <a:p>
            <a:pPr marL="400050" indent="-400050">
              <a:buFont typeface="+mj-lt"/>
              <a:buAutoNum type="romanUcPeriod" startAt="3"/>
            </a:pPr>
            <a:r>
              <a:rPr lang="en-US" b="1" dirty="0"/>
              <a:t>PROVINCE: </a:t>
            </a:r>
            <a:r>
              <a:rPr lang="en-US" dirty="0"/>
              <a:t>GALATIA</a:t>
            </a:r>
          </a:p>
          <a:p>
            <a:r>
              <a:rPr lang="en-US" b="1" dirty="0"/>
              <a:t>     </a:t>
            </a:r>
            <a:r>
              <a:rPr lang="en-US" dirty="0"/>
              <a:t>A. Region: Pisidia</a:t>
            </a:r>
          </a:p>
          <a:p>
            <a:r>
              <a:rPr lang="en-US" dirty="0"/>
              <a:t>          6.  Antioch (13:14-50)</a:t>
            </a:r>
            <a:br>
              <a:rPr lang="en-US" dirty="0"/>
            </a:br>
            <a:r>
              <a:rPr lang="en-US" dirty="0"/>
              <a:t>      B.  Region: Lycaonia</a:t>
            </a:r>
          </a:p>
          <a:p>
            <a:r>
              <a:rPr lang="en-US" dirty="0"/>
              <a:t>           7.  Iconium (13:51-52; 14:1-5</a:t>
            </a:r>
          </a:p>
          <a:p>
            <a:r>
              <a:rPr lang="en-US" dirty="0"/>
              <a:t>           8.  Lystra (14:6-19)</a:t>
            </a:r>
          </a:p>
          <a:p>
            <a:r>
              <a:rPr lang="en-US" dirty="0"/>
              <a:t>           9.  Derbe (14:20) </a:t>
            </a:r>
          </a:p>
        </p:txBody>
      </p:sp>
      <p:sp>
        <p:nvSpPr>
          <p:cNvPr id="7" name="TextBox 6">
            <a:extLst>
              <a:ext uri="{FF2B5EF4-FFF2-40B4-BE49-F238E27FC236}">
                <a16:creationId xmlns:a16="http://schemas.microsoft.com/office/drawing/2014/main" id="{53CF41BA-684D-2C43-9E7D-0B0BA25861D9}"/>
              </a:ext>
            </a:extLst>
          </p:cNvPr>
          <p:cNvSpPr txBox="1"/>
          <p:nvPr/>
        </p:nvSpPr>
        <p:spPr>
          <a:xfrm>
            <a:off x="6110287" y="1629001"/>
            <a:ext cx="2986089" cy="3785652"/>
          </a:xfrm>
          <a:prstGeom prst="rect">
            <a:avLst/>
          </a:prstGeom>
          <a:solidFill>
            <a:schemeClr val="accent2">
              <a:lumMod val="60000"/>
              <a:lumOff val="40000"/>
            </a:schemeClr>
          </a:solidFill>
          <a:ln>
            <a:solidFill>
              <a:schemeClr val="accent2">
                <a:lumMod val="60000"/>
                <a:lumOff val="40000"/>
              </a:schemeClr>
            </a:solidFill>
          </a:ln>
        </p:spPr>
        <p:txBody>
          <a:bodyPr wrap="square" rtlCol="0">
            <a:spAutoFit/>
          </a:bodyPr>
          <a:lstStyle/>
          <a:p>
            <a:r>
              <a:rPr lang="en-US" sz="2000" b="1" dirty="0"/>
              <a:t>RETURN</a:t>
            </a:r>
          </a:p>
          <a:p>
            <a:r>
              <a:rPr lang="en-US" sz="2000" b="1" dirty="0"/>
              <a:t>      </a:t>
            </a:r>
            <a:r>
              <a:rPr lang="en-US" dirty="0"/>
              <a:t>10. Lystra (16:21-23)</a:t>
            </a:r>
          </a:p>
          <a:p>
            <a:r>
              <a:rPr lang="en-US" dirty="0"/>
              <a:t>       11.  Iconium (14:21-23)</a:t>
            </a:r>
          </a:p>
          <a:p>
            <a:r>
              <a:rPr lang="en-US" dirty="0"/>
              <a:t>    C. Region: Pisidia</a:t>
            </a:r>
          </a:p>
          <a:p>
            <a:r>
              <a:rPr lang="en-US" dirty="0"/>
              <a:t>        12.  Antioch ((14:21-23)</a:t>
            </a:r>
          </a:p>
          <a:p>
            <a:pPr marL="400050" indent="-400050">
              <a:buAutoNum type="romanUcPeriod" startAt="5"/>
            </a:pPr>
            <a:r>
              <a:rPr lang="en-US" b="1" dirty="0"/>
              <a:t>PROVINCE: </a:t>
            </a:r>
            <a:r>
              <a:rPr lang="en-US" dirty="0"/>
              <a:t>PAMPHYLIA</a:t>
            </a:r>
          </a:p>
          <a:p>
            <a:r>
              <a:rPr lang="en-US" dirty="0"/>
              <a:t>        13.  Perga (14:24-25)</a:t>
            </a:r>
          </a:p>
          <a:p>
            <a:r>
              <a:rPr lang="en-US" dirty="0"/>
              <a:t>        14.  Attalia (14:25)</a:t>
            </a:r>
          </a:p>
          <a:p>
            <a:r>
              <a:rPr lang="en-US" dirty="0"/>
              <a:t>VI.   </a:t>
            </a:r>
            <a:r>
              <a:rPr lang="en-US" b="1" dirty="0"/>
              <a:t>PROVINCE:</a:t>
            </a:r>
            <a:r>
              <a:rPr lang="en-US" dirty="0"/>
              <a:t> SYRIA</a:t>
            </a:r>
            <a:br>
              <a:rPr lang="en-US" dirty="0"/>
            </a:br>
            <a:r>
              <a:rPr lang="en-US" dirty="0"/>
              <a:t>        15.  Antioch (14:26-28)</a:t>
            </a:r>
          </a:p>
          <a:p>
            <a:r>
              <a:rPr lang="en-US" b="1" dirty="0"/>
              <a:t>         	</a:t>
            </a:r>
          </a:p>
          <a:p>
            <a:endParaRPr lang="en-US" b="1" dirty="0"/>
          </a:p>
          <a:p>
            <a:r>
              <a:rPr lang="en-US" sz="2000" b="1" dirty="0"/>
              <a:t>     </a:t>
            </a:r>
          </a:p>
        </p:txBody>
      </p:sp>
    </p:spTree>
    <p:extLst>
      <p:ext uri="{BB962C8B-B14F-4D97-AF65-F5344CB8AC3E}">
        <p14:creationId xmlns:p14="http://schemas.microsoft.com/office/powerpoint/2010/main" val="36284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p&#10;&#10;Description automatically generated">
            <a:extLst>
              <a:ext uri="{FF2B5EF4-FFF2-40B4-BE49-F238E27FC236}">
                <a16:creationId xmlns:a16="http://schemas.microsoft.com/office/drawing/2014/main" id="{BFC682AB-C98B-BC49-BDAF-35023433A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75" y="1"/>
            <a:ext cx="9210475" cy="6858000"/>
          </a:xfrm>
          <a:prstGeom prst="rect">
            <a:avLst/>
          </a:prstGeom>
        </p:spPr>
      </p:pic>
    </p:spTree>
    <p:extLst>
      <p:ext uri="{BB962C8B-B14F-4D97-AF65-F5344CB8AC3E}">
        <p14:creationId xmlns:p14="http://schemas.microsoft.com/office/powerpoint/2010/main" val="2844175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Second Missionary Journey (Acts 15:36-18:22)</a:t>
            </a:r>
          </a:p>
        </p:txBody>
      </p:sp>
      <p:sp>
        <p:nvSpPr>
          <p:cNvPr id="4" name="TextBox 3">
            <a:extLst>
              <a:ext uri="{FF2B5EF4-FFF2-40B4-BE49-F238E27FC236}">
                <a16:creationId xmlns:a16="http://schemas.microsoft.com/office/drawing/2014/main" id="{429802CA-FE44-BD41-8B61-4F3E5E1CCF9D}"/>
              </a:ext>
            </a:extLst>
          </p:cNvPr>
          <p:cNvSpPr txBox="1"/>
          <p:nvPr/>
        </p:nvSpPr>
        <p:spPr>
          <a:xfrm>
            <a:off x="95250" y="1629001"/>
            <a:ext cx="1709738" cy="3139321"/>
          </a:xfrm>
          <a:prstGeom prst="rect">
            <a:avLst/>
          </a:prstGeom>
          <a:solidFill>
            <a:schemeClr val="accent1"/>
          </a:solidFill>
        </p:spPr>
        <p:txBody>
          <a:bodyPr wrap="square" rtlCol="0">
            <a:spAutoFit/>
          </a:bodyPr>
          <a:lstStyle/>
          <a:p>
            <a:r>
              <a:rPr lang="en-US" b="1" dirty="0"/>
              <a:t>COMPANIONS </a:t>
            </a:r>
            <a:r>
              <a:rPr lang="en-US" dirty="0"/>
              <a:t>Paul, Silas, Timothy, Luke</a:t>
            </a:r>
          </a:p>
          <a:p>
            <a:endParaRPr lang="en-US" dirty="0"/>
          </a:p>
          <a:p>
            <a:r>
              <a:rPr lang="en-US" b="1" dirty="0"/>
              <a:t>TIME</a:t>
            </a:r>
            <a:r>
              <a:rPr lang="en-US" dirty="0"/>
              <a:t>: About 3 years (AD 50-53)</a:t>
            </a:r>
          </a:p>
          <a:p>
            <a:endParaRPr lang="en-US" b="1" dirty="0"/>
          </a:p>
          <a:p>
            <a:r>
              <a:rPr lang="en-US" b="1" dirty="0"/>
              <a:t>DISTANCE</a:t>
            </a:r>
            <a:r>
              <a:rPr lang="en-US" dirty="0"/>
              <a:t> -  2800-3000 miles</a:t>
            </a:r>
          </a:p>
        </p:txBody>
      </p:sp>
      <p:sp>
        <p:nvSpPr>
          <p:cNvPr id="7" name="TextBox 6">
            <a:extLst>
              <a:ext uri="{FF2B5EF4-FFF2-40B4-BE49-F238E27FC236}">
                <a16:creationId xmlns:a16="http://schemas.microsoft.com/office/drawing/2014/main" id="{53CF41BA-684D-2C43-9E7D-0B0BA25861D9}"/>
              </a:ext>
            </a:extLst>
          </p:cNvPr>
          <p:cNvSpPr txBox="1"/>
          <p:nvPr/>
        </p:nvSpPr>
        <p:spPr>
          <a:xfrm>
            <a:off x="5543552" y="1629001"/>
            <a:ext cx="3609974" cy="4247317"/>
          </a:xfrm>
          <a:prstGeom prst="rect">
            <a:avLst/>
          </a:prstGeom>
          <a:solidFill>
            <a:schemeClr val="bg2"/>
          </a:solidFill>
          <a:ln>
            <a:solidFill>
              <a:schemeClr val="accent2">
                <a:lumMod val="60000"/>
                <a:lumOff val="40000"/>
              </a:schemeClr>
            </a:solidFill>
          </a:ln>
        </p:spPr>
        <p:txBody>
          <a:bodyPr wrap="square" rtlCol="0">
            <a:spAutoFit/>
          </a:bodyPr>
          <a:lstStyle/>
          <a:p>
            <a:r>
              <a:rPr lang="en-US" dirty="0"/>
              <a:t>              4.  Apolonia (17:1)</a:t>
            </a:r>
          </a:p>
          <a:p>
            <a:r>
              <a:rPr lang="en-US" dirty="0"/>
              <a:t>              5.  Thessalonica (17:1-9)</a:t>
            </a:r>
          </a:p>
          <a:p>
            <a:r>
              <a:rPr lang="en-US" dirty="0"/>
              <a:t>              6 . Berea (17:10-17)</a:t>
            </a:r>
          </a:p>
          <a:p>
            <a:pPr marL="400050" indent="-400050">
              <a:buAutoNum type="romanUcPeriod" startAt="7"/>
            </a:pPr>
            <a:r>
              <a:rPr lang="en-US" b="1" dirty="0"/>
              <a:t>PROVINCE: ACHAIA (Greece)</a:t>
            </a:r>
          </a:p>
          <a:p>
            <a:r>
              <a:rPr lang="en-US" b="1" dirty="0"/>
              <a:t>              1</a:t>
            </a:r>
            <a:r>
              <a:rPr lang="en-US" dirty="0"/>
              <a:t>.  Athens (17:15-34)</a:t>
            </a:r>
            <a:br>
              <a:rPr lang="en-US" dirty="0"/>
            </a:br>
            <a:r>
              <a:rPr lang="en-US" dirty="0"/>
              <a:t>               2.  Corinth (18:1-17)</a:t>
            </a:r>
          </a:p>
          <a:p>
            <a:r>
              <a:rPr lang="en-US" dirty="0"/>
              <a:t>               3.  Cenchrea (18:18</a:t>
            </a:r>
            <a:r>
              <a:rPr lang="en-US" b="1" dirty="0"/>
              <a:t>)</a:t>
            </a:r>
          </a:p>
          <a:p>
            <a:r>
              <a:rPr lang="en-US" b="1" dirty="0"/>
              <a:t> VIII.</a:t>
            </a:r>
            <a:r>
              <a:rPr lang="en-US" dirty="0"/>
              <a:t> </a:t>
            </a:r>
            <a:r>
              <a:rPr lang="en-US" b="1" dirty="0"/>
              <a:t>PROVINCE</a:t>
            </a:r>
            <a:r>
              <a:rPr lang="en-US" dirty="0"/>
              <a:t>: ASIA MINOR</a:t>
            </a:r>
            <a:br>
              <a:rPr lang="en-US" dirty="0"/>
            </a:br>
            <a:r>
              <a:rPr lang="en-US" b="1" dirty="0"/>
              <a:t>               1.  </a:t>
            </a:r>
            <a:r>
              <a:rPr lang="en-US" dirty="0"/>
              <a:t>Ephesians (18:19-21)</a:t>
            </a:r>
            <a:br>
              <a:rPr lang="en-US" dirty="0"/>
            </a:br>
            <a:r>
              <a:rPr lang="en-US" b="1" dirty="0"/>
              <a:t>IX.    PROVINCE</a:t>
            </a:r>
            <a:r>
              <a:rPr lang="en-US" dirty="0"/>
              <a:t>: SYRIA</a:t>
            </a:r>
          </a:p>
          <a:p>
            <a:r>
              <a:rPr lang="en-US" dirty="0"/>
              <a:t>               1. Caesarea (18:22) </a:t>
            </a:r>
            <a:br>
              <a:rPr lang="en-US" dirty="0"/>
            </a:br>
            <a:r>
              <a:rPr lang="en-US" dirty="0"/>
              <a:t>               2. Jerusalem (18:21-22)</a:t>
            </a:r>
            <a:br>
              <a:rPr lang="en-US" dirty="0"/>
            </a:br>
            <a:r>
              <a:rPr lang="en-US" dirty="0"/>
              <a:t>               3.  Antioch (18:22)</a:t>
            </a:r>
          </a:p>
          <a:p>
            <a:r>
              <a:rPr lang="en-US" dirty="0"/>
              <a:t>   </a:t>
            </a:r>
          </a:p>
          <a:p>
            <a:r>
              <a:rPr lang="en-US" dirty="0"/>
              <a:t>         </a:t>
            </a:r>
          </a:p>
        </p:txBody>
      </p:sp>
      <p:sp>
        <p:nvSpPr>
          <p:cNvPr id="8" name="TextBox 7">
            <a:extLst>
              <a:ext uri="{FF2B5EF4-FFF2-40B4-BE49-F238E27FC236}">
                <a16:creationId xmlns:a16="http://schemas.microsoft.com/office/drawing/2014/main" id="{EACAD28F-9500-1C48-A37E-D2642498E19A}"/>
              </a:ext>
            </a:extLst>
          </p:cNvPr>
          <p:cNvSpPr txBox="1"/>
          <p:nvPr/>
        </p:nvSpPr>
        <p:spPr>
          <a:xfrm>
            <a:off x="1857377" y="1629001"/>
            <a:ext cx="3638549" cy="5078313"/>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(15:35-41)</a:t>
            </a:r>
          </a:p>
          <a:p>
            <a:pPr marL="400050" indent="-400050">
              <a:buAutoNum type="romanUcPeriod" startAt="2"/>
            </a:pPr>
            <a:r>
              <a:rPr lang="en-US" b="1" dirty="0"/>
              <a:t>PROVINCE: </a:t>
            </a:r>
            <a:r>
              <a:rPr lang="en-US" dirty="0"/>
              <a:t>CILICIA (15:41)</a:t>
            </a:r>
          </a:p>
          <a:p>
            <a:pPr marL="400050" indent="-400050">
              <a:buAutoNum type="romanUcPeriod" startAt="2"/>
            </a:pPr>
            <a:r>
              <a:rPr lang="en-US" b="1" dirty="0"/>
              <a:t>PROVINCE</a:t>
            </a:r>
            <a:r>
              <a:rPr lang="en-US" dirty="0"/>
              <a:t>: GALATIA</a:t>
            </a:r>
          </a:p>
          <a:p>
            <a:r>
              <a:rPr lang="en-US" dirty="0"/>
              <a:t>       A.  Region: Lycaonia (14:6)</a:t>
            </a:r>
          </a:p>
          <a:p>
            <a:r>
              <a:rPr lang="en-US" dirty="0"/>
              <a:t>           1.  Derbe (16:1-5)</a:t>
            </a:r>
            <a:br>
              <a:rPr lang="en-US" dirty="0"/>
            </a:br>
            <a:r>
              <a:rPr lang="en-US" dirty="0"/>
              <a:t>           2.  Lystra (16:1-5)</a:t>
            </a:r>
          </a:p>
          <a:p>
            <a:r>
              <a:rPr lang="en-US" dirty="0"/>
              <a:t>IV.   </a:t>
            </a:r>
            <a:r>
              <a:rPr lang="en-US" b="1" dirty="0"/>
              <a:t>PROVINCE: ASIA MINOR </a:t>
            </a:r>
          </a:p>
          <a:p>
            <a:r>
              <a:rPr lang="en-US" dirty="0"/>
              <a:t>        A. Region: Phrygia (16:6)</a:t>
            </a:r>
          </a:p>
          <a:p>
            <a:r>
              <a:rPr lang="en-US" dirty="0"/>
              <a:t>        B. Region: Mysia (16:7)</a:t>
            </a:r>
            <a:br>
              <a:rPr lang="en-US" dirty="0"/>
            </a:br>
            <a:r>
              <a:rPr lang="en-US" dirty="0"/>
              <a:t>            1.  Troas (16:8-11)</a:t>
            </a:r>
          </a:p>
          <a:p>
            <a:pPr marL="400050" indent="-400050">
              <a:buAutoNum type="romanUcPeriod" startAt="5"/>
            </a:pPr>
            <a:r>
              <a:rPr lang="en-US" b="1" dirty="0"/>
              <a:t>PROVINCE: </a:t>
            </a:r>
            <a:r>
              <a:rPr lang="en-US" dirty="0"/>
              <a:t>SAMO-THRACIA</a:t>
            </a:r>
            <a:br>
              <a:rPr lang="en-US" dirty="0"/>
            </a:br>
            <a:r>
              <a:rPr lang="en-US" dirty="0"/>
              <a:t> (16:11)</a:t>
            </a:r>
          </a:p>
          <a:p>
            <a:pPr marL="400050" indent="-400050">
              <a:buAutoNum type="romanUcPeriod" startAt="5"/>
            </a:pPr>
            <a:r>
              <a:rPr lang="en-US" b="1" dirty="0"/>
              <a:t>PROVINCE:</a:t>
            </a:r>
            <a:r>
              <a:rPr lang="en-US" dirty="0"/>
              <a:t> MACEDONIA (16:9)</a:t>
            </a:r>
          </a:p>
          <a:p>
            <a:r>
              <a:rPr lang="en-US" dirty="0"/>
              <a:t>             1. Neopolis (16:11)</a:t>
            </a:r>
          </a:p>
          <a:p>
            <a:r>
              <a:rPr lang="en-US" dirty="0"/>
              <a:t>             2. Philippi (16:12-40)</a:t>
            </a:r>
          </a:p>
          <a:p>
            <a:r>
              <a:rPr lang="en-US" dirty="0"/>
              <a:t>             3. Amphipolis (17:1)</a:t>
            </a:r>
          </a:p>
        </p:txBody>
      </p:sp>
    </p:spTree>
    <p:extLst>
      <p:ext uri="{BB962C8B-B14F-4D97-AF65-F5344CB8AC3E}">
        <p14:creationId xmlns:p14="http://schemas.microsoft.com/office/powerpoint/2010/main" val="5765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35562F-996A-0345-8837-80A8B0EBC8E1}"/>
              </a:ext>
            </a:extLst>
          </p:cNvPr>
          <p:cNvSpPr/>
          <p:nvPr/>
        </p:nvSpPr>
        <p:spPr>
          <a:xfrm>
            <a:off x="3432104" y="3244334"/>
            <a:ext cx="2279791" cy="369332"/>
          </a:xfrm>
          <a:prstGeom prst="rect">
            <a:avLst/>
          </a:prstGeom>
        </p:spPr>
        <p:txBody>
          <a:bodyPr wrap="none">
            <a:spAutoFit/>
          </a:bodyPr>
          <a:lstStyle/>
          <a:p>
            <a:r>
              <a:rPr lang="en-US" dirty="0"/>
              <a:t>paul's missionary map</a:t>
            </a:r>
          </a:p>
        </p:txBody>
      </p:sp>
      <p:pic>
        <p:nvPicPr>
          <p:cNvPr id="1026" name="Picture 2" descr="Apostle Paul's Second Missionary Journey Large Map">
            <a:extLst>
              <a:ext uri="{FF2B5EF4-FFF2-40B4-BE49-F238E27FC236}">
                <a16:creationId xmlns:a16="http://schemas.microsoft.com/office/drawing/2014/main" id="{D261F2AD-7BD9-7D43-8646-8557D060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24CFF0F-50FB-F145-9187-3F3E72686491}"/>
              </a:ext>
            </a:extLst>
          </p:cNvPr>
          <p:cNvSpPr txBox="1"/>
          <p:nvPr/>
        </p:nvSpPr>
        <p:spPr>
          <a:xfrm>
            <a:off x="103178" y="457200"/>
            <a:ext cx="1186070" cy="338554"/>
          </a:xfrm>
          <a:prstGeom prst="rect">
            <a:avLst/>
          </a:prstGeom>
          <a:solidFill>
            <a:schemeClr val="accent4">
              <a:lumMod val="40000"/>
              <a:lumOff val="60000"/>
            </a:schemeClr>
          </a:solidFill>
        </p:spPr>
        <p:txBody>
          <a:bodyPr wrap="square" rtlCol="0">
            <a:spAutoFit/>
          </a:bodyPr>
          <a:lstStyle/>
          <a:p>
            <a:endParaRPr lang="en-US" sz="1600" dirty="0">
              <a:highlight>
                <a:srgbClr val="000000"/>
              </a:highlight>
            </a:endParaRPr>
          </a:p>
        </p:txBody>
      </p:sp>
    </p:spTree>
    <p:extLst>
      <p:ext uri="{BB962C8B-B14F-4D97-AF65-F5344CB8AC3E}">
        <p14:creationId xmlns:p14="http://schemas.microsoft.com/office/powerpoint/2010/main" val="195669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Third Missionary Journey (Acts 18:23-21:17)</a:t>
            </a:r>
          </a:p>
        </p:txBody>
      </p:sp>
      <p:sp>
        <p:nvSpPr>
          <p:cNvPr id="4" name="TextBox 3">
            <a:extLst>
              <a:ext uri="{FF2B5EF4-FFF2-40B4-BE49-F238E27FC236}">
                <a16:creationId xmlns:a16="http://schemas.microsoft.com/office/drawing/2014/main" id="{429802CA-FE44-BD41-8B61-4F3E5E1CCF9D}"/>
              </a:ext>
            </a:extLst>
          </p:cNvPr>
          <p:cNvSpPr txBox="1"/>
          <p:nvPr/>
        </p:nvSpPr>
        <p:spPr>
          <a:xfrm>
            <a:off x="39680" y="1567446"/>
            <a:ext cx="1709738" cy="5170646"/>
          </a:xfrm>
          <a:prstGeom prst="rect">
            <a:avLst/>
          </a:prstGeom>
          <a:solidFill>
            <a:schemeClr val="accent1"/>
          </a:solidFill>
        </p:spPr>
        <p:txBody>
          <a:bodyPr wrap="square" rtlCol="0">
            <a:spAutoFit/>
          </a:bodyPr>
          <a:lstStyle/>
          <a:p>
            <a:r>
              <a:rPr lang="en-US" b="1" dirty="0"/>
              <a:t>COMPANIONS </a:t>
            </a:r>
            <a:r>
              <a:rPr lang="en-US" sz="1600" dirty="0"/>
              <a:t>Paul-several men are named along the way: Timothy (19:22; 20:4; Eph. 19:22); Gaius (19:29; 20:4); Others from 20:4: Aristarchus, Sopater, Secundus, Tychicus; and Titus (2 Cor. 7:5-7).   </a:t>
            </a:r>
          </a:p>
          <a:p>
            <a:endParaRPr lang="en-US" sz="800" dirty="0"/>
          </a:p>
          <a:p>
            <a:r>
              <a:rPr lang="en-US" b="1" dirty="0"/>
              <a:t>TIME</a:t>
            </a:r>
            <a:r>
              <a:rPr lang="en-US" dirty="0"/>
              <a:t>: About 4 ½ years  (AD 53-58).</a:t>
            </a:r>
          </a:p>
          <a:p>
            <a:endParaRPr lang="en-US" sz="800" b="1" dirty="0"/>
          </a:p>
          <a:p>
            <a:r>
              <a:rPr lang="en-US" b="1" dirty="0"/>
              <a:t>DISTANCE</a:t>
            </a:r>
            <a:r>
              <a:rPr lang="en-US" dirty="0"/>
              <a:t> -  </a:t>
            </a:r>
            <a:r>
              <a:rPr lang="en-US" sz="1600" dirty="0"/>
              <a:t>2800-3000 miles</a:t>
            </a:r>
          </a:p>
        </p:txBody>
      </p:sp>
      <p:sp>
        <p:nvSpPr>
          <p:cNvPr id="7" name="TextBox 6">
            <a:extLst>
              <a:ext uri="{FF2B5EF4-FFF2-40B4-BE49-F238E27FC236}">
                <a16:creationId xmlns:a16="http://schemas.microsoft.com/office/drawing/2014/main" id="{53CF41BA-684D-2C43-9E7D-0B0BA25861D9}"/>
              </a:ext>
            </a:extLst>
          </p:cNvPr>
          <p:cNvSpPr txBox="1"/>
          <p:nvPr/>
        </p:nvSpPr>
        <p:spPr>
          <a:xfrm>
            <a:off x="5791200" y="1567446"/>
            <a:ext cx="3352800" cy="3970318"/>
          </a:xfrm>
          <a:prstGeom prst="rect">
            <a:avLst/>
          </a:prstGeom>
          <a:solidFill>
            <a:schemeClr val="bg2"/>
          </a:solidFill>
          <a:ln>
            <a:solidFill>
              <a:schemeClr val="accent2">
                <a:lumMod val="60000"/>
                <a:lumOff val="40000"/>
              </a:schemeClr>
            </a:solidFill>
          </a:ln>
        </p:spPr>
        <p:txBody>
          <a:bodyPr wrap="square" rtlCol="0">
            <a:spAutoFit/>
          </a:bodyPr>
          <a:lstStyle/>
          <a:p>
            <a:r>
              <a:rPr lang="en-US" b="1" dirty="0"/>
              <a:t>X.      ISLAND SAMOS </a:t>
            </a:r>
          </a:p>
          <a:p>
            <a:r>
              <a:rPr lang="en-US" b="1" dirty="0"/>
              <a:t>            </a:t>
            </a:r>
            <a:r>
              <a:rPr lang="en-US" dirty="0"/>
              <a:t>1.  Trogyllium (20:15)      </a:t>
            </a:r>
          </a:p>
          <a:p>
            <a:pPr marL="400050" indent="-400050">
              <a:buAutoNum type="romanUcPeriod" startAt="11"/>
            </a:pPr>
            <a:r>
              <a:rPr lang="en-US" b="1" dirty="0"/>
              <a:t>  PROVINCE: </a:t>
            </a:r>
            <a:r>
              <a:rPr lang="en-US" dirty="0"/>
              <a:t>ASIA MINOR</a:t>
            </a:r>
          </a:p>
          <a:p>
            <a:r>
              <a:rPr lang="en-US" dirty="0"/>
              <a:t>           1.  Miletus (20:15-38)</a:t>
            </a:r>
          </a:p>
          <a:p>
            <a:pPr marL="400050" indent="-400050">
              <a:buAutoNum type="romanUcPeriod" startAt="12"/>
            </a:pPr>
            <a:r>
              <a:rPr lang="en-US" b="1" dirty="0"/>
              <a:t>  ISLAND COOS </a:t>
            </a:r>
            <a:r>
              <a:rPr lang="en-US" dirty="0"/>
              <a:t>(21:1)</a:t>
            </a:r>
          </a:p>
          <a:p>
            <a:pPr marL="400050" indent="-400050">
              <a:buAutoNum type="romanUcPeriod" startAt="12"/>
            </a:pPr>
            <a:r>
              <a:rPr lang="en-US" dirty="0"/>
              <a:t>  </a:t>
            </a:r>
            <a:r>
              <a:rPr lang="en-US" b="1" dirty="0"/>
              <a:t>ISLAND RHODES </a:t>
            </a:r>
            <a:r>
              <a:rPr lang="en-US" dirty="0"/>
              <a:t>(21:1)</a:t>
            </a:r>
          </a:p>
          <a:p>
            <a:pPr marL="400050" indent="-400050">
              <a:buAutoNum type="romanUcPeriod" startAt="12"/>
            </a:pPr>
            <a:r>
              <a:rPr lang="en-US" dirty="0"/>
              <a:t>  </a:t>
            </a:r>
            <a:r>
              <a:rPr lang="en-US" b="1" dirty="0"/>
              <a:t>PROVINCE: </a:t>
            </a:r>
            <a:r>
              <a:rPr lang="en-US" dirty="0"/>
              <a:t>ASIA MINOR </a:t>
            </a:r>
          </a:p>
          <a:p>
            <a:r>
              <a:rPr lang="en-US" dirty="0"/>
              <a:t>            1.  Patara (21:1)</a:t>
            </a:r>
          </a:p>
          <a:p>
            <a:r>
              <a:rPr lang="en-US" dirty="0"/>
              <a:t>XV.    </a:t>
            </a:r>
            <a:r>
              <a:rPr lang="en-US" b="1" dirty="0"/>
              <a:t>PROVINCE: </a:t>
            </a:r>
            <a:r>
              <a:rPr lang="en-US" dirty="0"/>
              <a:t>SYRIA</a:t>
            </a:r>
          </a:p>
          <a:p>
            <a:r>
              <a:rPr lang="en-US" dirty="0"/>
              <a:t>        A</a:t>
            </a:r>
            <a:r>
              <a:rPr lang="en-US" b="1" dirty="0"/>
              <a:t>.  </a:t>
            </a:r>
            <a:r>
              <a:rPr lang="en-US" dirty="0"/>
              <a:t>Region: Phoenicia (21:2)</a:t>
            </a:r>
          </a:p>
          <a:p>
            <a:r>
              <a:rPr lang="en-US" dirty="0"/>
              <a:t>             1.  Tyre (21”3-7)</a:t>
            </a:r>
          </a:p>
          <a:p>
            <a:r>
              <a:rPr lang="en-US" dirty="0"/>
              <a:t>             2.  Ptolemais (21:7)</a:t>
            </a:r>
          </a:p>
          <a:p>
            <a:r>
              <a:rPr lang="en-US" dirty="0"/>
              <a:t>             3.  Caesarea (21:8-14)</a:t>
            </a:r>
          </a:p>
          <a:p>
            <a:r>
              <a:rPr lang="en-US" dirty="0"/>
              <a:t>             4.  Jerusalem (21:15-17)</a:t>
            </a:r>
          </a:p>
        </p:txBody>
      </p:sp>
      <p:sp>
        <p:nvSpPr>
          <p:cNvPr id="8" name="TextBox 7">
            <a:extLst>
              <a:ext uri="{FF2B5EF4-FFF2-40B4-BE49-F238E27FC236}">
                <a16:creationId xmlns:a16="http://schemas.microsoft.com/office/drawing/2014/main" id="{EACAD28F-9500-1C48-A37E-D2642498E19A}"/>
              </a:ext>
            </a:extLst>
          </p:cNvPr>
          <p:cNvSpPr txBox="1"/>
          <p:nvPr/>
        </p:nvSpPr>
        <p:spPr>
          <a:xfrm>
            <a:off x="1795466" y="1567446"/>
            <a:ext cx="3933825" cy="4801314"/>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(18:22-23)</a:t>
            </a:r>
          </a:p>
          <a:p>
            <a:pPr marL="400050" indent="-400050">
              <a:buAutoNum type="romanUcPeriod" startAt="2"/>
            </a:pPr>
            <a:r>
              <a:rPr lang="en-US" b="1" dirty="0"/>
              <a:t>PROVINCE: </a:t>
            </a:r>
            <a:r>
              <a:rPr lang="en-US" dirty="0"/>
              <a:t>GALATIA (18:23)</a:t>
            </a:r>
            <a:endParaRPr lang="en-US" b="1" dirty="0"/>
          </a:p>
          <a:p>
            <a:pPr marL="400050" indent="-400050">
              <a:buAutoNum type="romanUcPeriod" startAt="2"/>
            </a:pPr>
            <a:r>
              <a:rPr lang="en-US" b="1" dirty="0"/>
              <a:t>PROVINCE</a:t>
            </a:r>
            <a:r>
              <a:rPr lang="en-US" dirty="0"/>
              <a:t>: ASIA MINOR</a:t>
            </a:r>
          </a:p>
          <a:p>
            <a:r>
              <a:rPr lang="en-US" dirty="0"/>
              <a:t>       A.  Region: Phrygia (14:23)</a:t>
            </a:r>
          </a:p>
          <a:p>
            <a:r>
              <a:rPr lang="en-US" dirty="0"/>
              <a:t>       B.  Region: Asia</a:t>
            </a:r>
            <a:br>
              <a:rPr lang="en-US" dirty="0"/>
            </a:br>
            <a:r>
              <a:rPr lang="en-US" dirty="0"/>
              <a:t>              1. Ephesus (19:1-41)</a:t>
            </a:r>
          </a:p>
          <a:p>
            <a:r>
              <a:rPr lang="en-US" dirty="0"/>
              <a:t>IV.   </a:t>
            </a:r>
            <a:r>
              <a:rPr lang="en-US" b="1" dirty="0"/>
              <a:t>PROVINCE: </a:t>
            </a:r>
            <a:r>
              <a:rPr lang="en-US" dirty="0"/>
              <a:t>MACEDONIA (20:1-2)</a:t>
            </a:r>
            <a:endParaRPr lang="en-US" b="1" dirty="0"/>
          </a:p>
          <a:p>
            <a:r>
              <a:rPr lang="en-US" dirty="0"/>
              <a:t>        A. Region: Philippi (20:6)</a:t>
            </a:r>
          </a:p>
          <a:p>
            <a:pPr marL="400050" indent="-400050">
              <a:buAutoNum type="romanUcPeriod" startAt="5"/>
            </a:pPr>
            <a:r>
              <a:rPr lang="en-US" b="1" dirty="0"/>
              <a:t>PROVINCE: </a:t>
            </a:r>
            <a:r>
              <a:rPr lang="en-US" dirty="0"/>
              <a:t>ACHAIA </a:t>
            </a:r>
            <a:r>
              <a:rPr lang="en-US" sz="1400" dirty="0"/>
              <a:t>(Greece</a:t>
            </a:r>
            <a:r>
              <a:rPr lang="en-US" sz="1600" dirty="0"/>
              <a:t>) (20:2-3)</a:t>
            </a:r>
          </a:p>
          <a:p>
            <a:pPr marL="400050" indent="-400050">
              <a:buAutoNum type="romanUcPeriod" startAt="5"/>
            </a:pPr>
            <a:r>
              <a:rPr lang="en-US" b="1" dirty="0"/>
              <a:t>PROVINCE:</a:t>
            </a:r>
            <a:r>
              <a:rPr lang="en-US" dirty="0"/>
              <a:t> MACEDONIA (20:3-6)</a:t>
            </a:r>
          </a:p>
          <a:p>
            <a:r>
              <a:rPr lang="en-US" dirty="0"/>
              <a:t>             1. Philippi (20:6)</a:t>
            </a:r>
          </a:p>
          <a:p>
            <a:r>
              <a:rPr lang="en-US" b="1" dirty="0"/>
              <a:t>VII.   PROVINCE: </a:t>
            </a:r>
            <a:r>
              <a:rPr lang="en-US" dirty="0"/>
              <a:t>ASIA MINOR</a:t>
            </a:r>
            <a:br>
              <a:rPr lang="en-US" dirty="0"/>
            </a:br>
            <a:r>
              <a:rPr lang="en-US" dirty="0"/>
              <a:t>             1. Troas (20:6-12)</a:t>
            </a:r>
            <a:br>
              <a:rPr lang="en-US" dirty="0"/>
            </a:br>
            <a:r>
              <a:rPr lang="en-US" dirty="0"/>
              <a:t>             2. Assos (20:13-14)</a:t>
            </a:r>
          </a:p>
          <a:p>
            <a:pPr marL="400050" indent="-400050">
              <a:buAutoNum type="romanUcPeriod" startAt="8"/>
            </a:pPr>
            <a:r>
              <a:rPr lang="en-US" b="1" dirty="0"/>
              <a:t>  ISLAND MITYLENE (20:14)</a:t>
            </a:r>
          </a:p>
          <a:p>
            <a:pPr marL="400050" indent="-400050">
              <a:buAutoNum type="romanUcPeriod" startAt="8"/>
            </a:pPr>
            <a:r>
              <a:rPr lang="en-US" b="1" dirty="0"/>
              <a:t>  ISLAND CHIOS (20:15)</a:t>
            </a:r>
          </a:p>
        </p:txBody>
      </p:sp>
    </p:spTree>
    <p:extLst>
      <p:ext uri="{BB962C8B-B14F-4D97-AF65-F5344CB8AC3E}">
        <p14:creationId xmlns:p14="http://schemas.microsoft.com/office/powerpoint/2010/main" val="345262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17A99B35-CAD2-1147-82F4-27A08DF8B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08575"/>
          </a:xfrm>
          <a:prstGeom prst="rect">
            <a:avLst/>
          </a:prstGeom>
          <a:solidFill>
            <a:schemeClr val="accent1">
              <a:lumMod val="20000"/>
              <a:lumOff val="80000"/>
            </a:schemeClr>
          </a:solidFill>
        </p:spPr>
      </p:pic>
      <p:sp>
        <p:nvSpPr>
          <p:cNvPr id="4" name="TextBox 3">
            <a:extLst>
              <a:ext uri="{FF2B5EF4-FFF2-40B4-BE49-F238E27FC236}">
                <a16:creationId xmlns:a16="http://schemas.microsoft.com/office/drawing/2014/main" id="{45220E84-672F-E242-BC65-B26BAF6B7A99}"/>
              </a:ext>
            </a:extLst>
          </p:cNvPr>
          <p:cNvSpPr txBox="1"/>
          <p:nvPr/>
        </p:nvSpPr>
        <p:spPr>
          <a:xfrm>
            <a:off x="0" y="457200"/>
            <a:ext cx="1600200" cy="293132"/>
          </a:xfrm>
          <a:prstGeom prst="rect">
            <a:avLst/>
          </a:prstGeom>
          <a:solidFill>
            <a:schemeClr val="accent5">
              <a:lumMod val="20000"/>
              <a:lumOff val="80000"/>
            </a:schemeClr>
          </a:solidFill>
          <a:ln>
            <a:solidFill>
              <a:schemeClr val="accent1">
                <a:lumMod val="40000"/>
                <a:lumOff val="60000"/>
              </a:schemeClr>
            </a:solidFill>
          </a:ln>
        </p:spPr>
        <p:txBody>
          <a:bodyPr wrap="square" rtlCol="0">
            <a:spAutoFit/>
          </a:bodyPr>
          <a:lstStyle/>
          <a:p>
            <a:endParaRPr lang="en-US" dirty="0"/>
          </a:p>
        </p:txBody>
      </p:sp>
    </p:spTree>
    <p:extLst>
      <p:ext uri="{BB962C8B-B14F-4D97-AF65-F5344CB8AC3E}">
        <p14:creationId xmlns:p14="http://schemas.microsoft.com/office/powerpoint/2010/main" val="3430296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Voyage to Rome (Acts 27:1-28:16)</a:t>
            </a:r>
          </a:p>
        </p:txBody>
      </p:sp>
      <p:sp>
        <p:nvSpPr>
          <p:cNvPr id="4" name="TextBox 3">
            <a:extLst>
              <a:ext uri="{FF2B5EF4-FFF2-40B4-BE49-F238E27FC236}">
                <a16:creationId xmlns:a16="http://schemas.microsoft.com/office/drawing/2014/main" id="{429802CA-FE44-BD41-8B61-4F3E5E1CCF9D}"/>
              </a:ext>
            </a:extLst>
          </p:cNvPr>
          <p:cNvSpPr txBox="1"/>
          <p:nvPr/>
        </p:nvSpPr>
        <p:spPr>
          <a:xfrm>
            <a:off x="162876" y="1613761"/>
            <a:ext cx="2620963" cy="3785652"/>
          </a:xfrm>
          <a:prstGeom prst="rect">
            <a:avLst/>
          </a:prstGeom>
          <a:solidFill>
            <a:schemeClr val="accent1"/>
          </a:solidFill>
        </p:spPr>
        <p:txBody>
          <a:bodyPr wrap="square" rtlCol="0">
            <a:spAutoFit/>
          </a:bodyPr>
          <a:lstStyle/>
          <a:p>
            <a:r>
              <a:rPr lang="en-US" sz="2400" b="1" dirty="0"/>
              <a:t>COMPANIONS </a:t>
            </a:r>
          </a:p>
          <a:p>
            <a:r>
              <a:rPr lang="en-US" sz="2400" b="1" dirty="0"/>
              <a:t>Paul, Luke, Aristarchus</a:t>
            </a:r>
            <a:endParaRPr lang="en-US" sz="2400" dirty="0"/>
          </a:p>
          <a:p>
            <a:endParaRPr lang="en-US" sz="2400" dirty="0"/>
          </a:p>
          <a:p>
            <a:r>
              <a:rPr lang="en-US" sz="2400" b="1" dirty="0"/>
              <a:t>TIME</a:t>
            </a:r>
            <a:r>
              <a:rPr lang="en-US" sz="2400" dirty="0"/>
              <a:t>: About 6 months (AD 60-61).</a:t>
            </a:r>
          </a:p>
          <a:p>
            <a:endParaRPr lang="en-US" sz="2400" b="1" dirty="0"/>
          </a:p>
          <a:p>
            <a:r>
              <a:rPr lang="en-US" sz="2400" b="1" dirty="0"/>
              <a:t>DISTANCE</a:t>
            </a:r>
            <a:r>
              <a:rPr lang="en-US" sz="2400" dirty="0"/>
              <a:t> : About 2000 miles</a:t>
            </a:r>
          </a:p>
        </p:txBody>
      </p:sp>
      <p:sp>
        <p:nvSpPr>
          <p:cNvPr id="8" name="TextBox 7">
            <a:extLst>
              <a:ext uri="{FF2B5EF4-FFF2-40B4-BE49-F238E27FC236}">
                <a16:creationId xmlns:a16="http://schemas.microsoft.com/office/drawing/2014/main" id="{EACAD28F-9500-1C48-A37E-D2642498E19A}"/>
              </a:ext>
            </a:extLst>
          </p:cNvPr>
          <p:cNvSpPr txBox="1"/>
          <p:nvPr/>
        </p:nvSpPr>
        <p:spPr>
          <a:xfrm>
            <a:off x="4267200" y="1613761"/>
            <a:ext cx="4572000" cy="3785652"/>
          </a:xfrm>
          <a:prstGeom prst="rect">
            <a:avLst/>
          </a:prstGeom>
          <a:solidFill>
            <a:schemeClr val="bg2"/>
          </a:solidFill>
          <a:ln>
            <a:solidFill>
              <a:schemeClr val="bg2"/>
            </a:solidFill>
          </a:ln>
        </p:spPr>
        <p:txBody>
          <a:bodyPr wrap="square" rtlCol="0">
            <a:spAutoFit/>
          </a:bodyPr>
          <a:lstStyle/>
          <a:p>
            <a:pPr marL="342900" indent="-342900">
              <a:buFont typeface="+mj-lt"/>
              <a:buAutoNum type="arabicPeriod"/>
            </a:pPr>
            <a:r>
              <a:rPr lang="en-US" sz="2400" b="1" dirty="0"/>
              <a:t>Caesarea (27:1-2)</a:t>
            </a:r>
          </a:p>
          <a:p>
            <a:pPr marL="342900" indent="-342900">
              <a:buFont typeface="+mj-lt"/>
              <a:buAutoNum type="arabicPeriod"/>
            </a:pPr>
            <a:r>
              <a:rPr lang="en-US" sz="2400" b="1" dirty="0"/>
              <a:t>Sidon (27:3)</a:t>
            </a:r>
          </a:p>
          <a:p>
            <a:pPr marL="342900" indent="-342900">
              <a:buFont typeface="+mj-lt"/>
              <a:buAutoNum type="arabicPeriod"/>
            </a:pPr>
            <a:r>
              <a:rPr lang="en-US" sz="2400" b="1" dirty="0"/>
              <a:t>Cnidus (27:6-7)</a:t>
            </a:r>
          </a:p>
          <a:p>
            <a:pPr marL="342900" indent="-342900">
              <a:buFont typeface="+mj-lt"/>
              <a:buAutoNum type="arabicPeriod"/>
            </a:pPr>
            <a:r>
              <a:rPr lang="en-US" sz="2400" b="1" dirty="0"/>
              <a:t>The Fair Heavens (27:8-13)</a:t>
            </a:r>
          </a:p>
          <a:p>
            <a:pPr marL="342900" indent="-342900">
              <a:buFont typeface="+mj-lt"/>
              <a:buAutoNum type="arabicPeriod"/>
            </a:pPr>
            <a:r>
              <a:rPr lang="en-US" sz="2400" b="1" dirty="0"/>
              <a:t>The storm at sea (27:14-44)</a:t>
            </a:r>
          </a:p>
          <a:p>
            <a:pPr marL="342900" indent="-342900">
              <a:buFont typeface="+mj-lt"/>
              <a:buAutoNum type="arabicPeriod"/>
            </a:pPr>
            <a:r>
              <a:rPr lang="en-US" sz="2400" b="1" dirty="0"/>
              <a:t>Island of Melita 28:1-11)</a:t>
            </a:r>
          </a:p>
          <a:p>
            <a:pPr marL="342900" indent="-342900">
              <a:buFont typeface="+mj-lt"/>
              <a:buAutoNum type="arabicPeriod"/>
            </a:pPr>
            <a:r>
              <a:rPr lang="en-US" sz="2400" b="1" dirty="0"/>
              <a:t>Syracuse (28:12)</a:t>
            </a:r>
          </a:p>
          <a:p>
            <a:pPr marL="342900" indent="-342900">
              <a:buFont typeface="+mj-lt"/>
              <a:buAutoNum type="arabicPeriod"/>
            </a:pPr>
            <a:r>
              <a:rPr lang="en-US" sz="2400" b="1" dirty="0"/>
              <a:t>Rhegium (28:13)</a:t>
            </a:r>
          </a:p>
          <a:p>
            <a:pPr marL="342900" indent="-342900">
              <a:buFont typeface="+mj-lt"/>
              <a:buAutoNum type="arabicPeriod"/>
            </a:pPr>
            <a:r>
              <a:rPr lang="en-US" sz="2400" b="1" dirty="0"/>
              <a:t>Puteoli (28:13-15)</a:t>
            </a:r>
          </a:p>
          <a:p>
            <a:pPr marL="342900" indent="-342900">
              <a:buFont typeface="+mj-lt"/>
              <a:buAutoNum type="arabicPeriod"/>
            </a:pPr>
            <a:r>
              <a:rPr lang="en-US" sz="2400" b="1" dirty="0"/>
              <a:t>Rome (28:16)</a:t>
            </a:r>
          </a:p>
        </p:txBody>
      </p:sp>
    </p:spTree>
    <p:extLst>
      <p:ext uri="{BB962C8B-B14F-4D97-AF65-F5344CB8AC3E}">
        <p14:creationId xmlns:p14="http://schemas.microsoft.com/office/powerpoint/2010/main" val="145038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619DC5D-3666-4844-8BBC-FD407BB3B5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74"/>
            <a:ext cx="9144000" cy="6865374"/>
          </a:xfrm>
          <a:prstGeom prst="rect">
            <a:avLst/>
          </a:prstGeom>
        </p:spPr>
      </p:pic>
    </p:spTree>
    <p:extLst>
      <p:ext uri="{BB962C8B-B14F-4D97-AF65-F5344CB8AC3E}">
        <p14:creationId xmlns:p14="http://schemas.microsoft.com/office/powerpoint/2010/main" val="311669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288055272"/>
              </p:ext>
            </p:extLst>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birth of Jesus to ascension</a:t>
                      </a:r>
                    </a:p>
                  </a:txBody>
                  <a:tcPr marL="68580" marR="68580" marT="34290" marB="34290">
                    <a:solidFill>
                      <a:srgbClr val="FFFF00"/>
                    </a:solidFill>
                  </a:tcPr>
                </a:tc>
                <a:tc>
                  <a:txBody>
                    <a:bodyPr/>
                    <a:lstStyle/>
                    <a:p>
                      <a:r>
                        <a:rPr lang="en-US" sz="1300" b="1" dirty="0"/>
                        <a:t>Mt-Jhn 21; Acts1</a:t>
                      </a:r>
                    </a:p>
                  </a:txBody>
                  <a:tcPr marL="68580" marR="68580" marT="34290" marB="34290">
                    <a:solidFill>
                      <a:srgbClr val="FFFF00"/>
                    </a:solidFill>
                  </a:tcPr>
                </a:tc>
                <a:tc>
                  <a:txBody>
                    <a:bodyPr/>
                    <a:lstStyle/>
                    <a:p>
                      <a:pPr algn="ctr"/>
                      <a:r>
                        <a:rPr lang="en-US" sz="1300" b="1" dirty="0"/>
                        <a:t>34</a:t>
                      </a:r>
                    </a:p>
                  </a:txBody>
                  <a:tcPr marL="68580" marR="68580" marT="34290" marB="34290">
                    <a:solidFill>
                      <a:srgbClr val="FFFF00"/>
                    </a:solidFill>
                  </a:tcPr>
                </a:tc>
                <a:tc>
                  <a:txBody>
                    <a:bodyPr/>
                    <a:lstStyle/>
                    <a:p>
                      <a:r>
                        <a:rPr lang="en-US" sz="1300" b="1" dirty="0"/>
                        <a:t>Jesus</a:t>
                      </a:r>
                    </a:p>
                  </a:txBody>
                  <a:tcPr marL="68580" marR="68580" marT="34290" marB="34290">
                    <a:solidFill>
                      <a:srgbClr val="FFFF00"/>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Paul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u="sng" dirty="0">
                <a:latin typeface="Arial" panose="020B0604020202020204" pitchFamily="34" charset="0"/>
                <a:cs typeface="Arial" panose="020B0604020202020204" pitchFamily="34" charset="0"/>
              </a:rPr>
              <a:t>Acts</a:t>
            </a:r>
            <a:r>
              <a:rPr lang="en-US" sz="1600" b="1" dirty="0">
                <a:latin typeface="Arial" panose="020B0604020202020204" pitchFamily="34" charset="0"/>
                <a:cs typeface="Arial" panose="020B0604020202020204" pitchFamily="34" charset="0"/>
              </a:rPr>
              <a:t>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2031325"/>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a:p>
            <a:endParaRPr lang="en-US" dirty="0"/>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DEDF-940E-B040-A99C-06590ED23900}"/>
              </a:ext>
            </a:extLst>
          </p:cNvPr>
          <p:cNvSpPr>
            <a:spLocks noGrp="1"/>
          </p:cNvSpPr>
          <p:nvPr>
            <p:ph type="title"/>
          </p:nvPr>
        </p:nvSpPr>
        <p:spPr/>
        <p:txBody>
          <a:bodyPr>
            <a:normAutofit/>
          </a:bodyPr>
          <a:lstStyle/>
          <a:p>
            <a:r>
              <a:rPr lang="en-US" sz="3200" dirty="0"/>
              <a:t>Introduction - The Title</a:t>
            </a:r>
          </a:p>
        </p:txBody>
      </p:sp>
      <p:sp>
        <p:nvSpPr>
          <p:cNvPr id="3" name="Content Placeholder 2">
            <a:extLst>
              <a:ext uri="{FF2B5EF4-FFF2-40B4-BE49-F238E27FC236}">
                <a16:creationId xmlns:a16="http://schemas.microsoft.com/office/drawing/2014/main" id="{AEAE4917-5DC3-0A48-A1AC-FB79E01A0AD2}"/>
              </a:ext>
            </a:extLst>
          </p:cNvPr>
          <p:cNvSpPr>
            <a:spLocks noGrp="1"/>
          </p:cNvSpPr>
          <p:nvPr>
            <p:ph idx="1"/>
          </p:nvPr>
        </p:nvSpPr>
        <p:spPr>
          <a:xfrm>
            <a:off x="4762" y="1444752"/>
            <a:ext cx="9144000" cy="5257800"/>
          </a:xfrm>
        </p:spPr>
        <p:txBody>
          <a:bodyPr>
            <a:normAutofit/>
          </a:bodyPr>
          <a:lstStyle/>
          <a:p>
            <a:pPr marL="118872" indent="0">
              <a:buNone/>
            </a:pPr>
            <a:r>
              <a:rPr lang="en-US" sz="2400" dirty="0"/>
              <a:t>“The title, “The Acts of the Apostles” is misleading: it leads the uninitiated reader to suppose that it treats of all or nearly all the acts of the apostles; whereas it actually treats of only a few acts of any of them, and almost none of the acts of the majority.  By omitting the two definite articles we obtain the title, Acts of Apostles, which answers well to the contents, representing some of the acts of some of the apostles, without pointing to the number of either.  This is the very title which the book bears in one of the two oldest existing MSS, while in the other (the Sinaitic) it is simply styled Acts." </a:t>
            </a:r>
          </a:p>
        </p:txBody>
      </p:sp>
      <p:sp>
        <p:nvSpPr>
          <p:cNvPr id="4" name="TextBox 3">
            <a:extLst>
              <a:ext uri="{FF2B5EF4-FFF2-40B4-BE49-F238E27FC236}">
                <a16:creationId xmlns:a16="http://schemas.microsoft.com/office/drawing/2014/main" id="{BE5D9646-6078-D14E-A3FF-C4562554045E}"/>
              </a:ext>
            </a:extLst>
          </p:cNvPr>
          <p:cNvSpPr txBox="1"/>
          <p:nvPr/>
        </p:nvSpPr>
        <p:spPr>
          <a:xfrm>
            <a:off x="1526134" y="6172200"/>
            <a:ext cx="6091732" cy="338554"/>
          </a:xfrm>
          <a:prstGeom prst="rect">
            <a:avLst/>
          </a:prstGeom>
          <a:noFill/>
        </p:spPr>
        <p:txBody>
          <a:bodyPr wrap="none" rtlCol="0">
            <a:spAutoFit/>
          </a:bodyPr>
          <a:lstStyle/>
          <a:p>
            <a:r>
              <a:rPr lang="en-US" sz="1600" dirty="0"/>
              <a:t>J.W. McGarvey, New Commentary on Acts of Apostles,1892, </a:t>
            </a:r>
            <a:r>
              <a:rPr lang="en-US" sz="1600" i="1" dirty="0"/>
              <a:t>page v111 </a:t>
            </a:r>
          </a:p>
        </p:txBody>
      </p:sp>
    </p:spTree>
    <p:extLst>
      <p:ext uri="{BB962C8B-B14F-4D97-AF65-F5344CB8AC3E}">
        <p14:creationId xmlns:p14="http://schemas.microsoft.com/office/powerpoint/2010/main" val="163322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BC7E-2789-904D-B9D7-92D786835629}"/>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1DB161A4-C4C2-7346-B8B2-383BB03E7055}"/>
              </a:ext>
            </a:extLst>
          </p:cNvPr>
          <p:cNvSpPr>
            <a:spLocks noGrp="1"/>
          </p:cNvSpPr>
          <p:nvPr>
            <p:ph idx="1"/>
          </p:nvPr>
        </p:nvSpPr>
        <p:spPr>
          <a:xfrm>
            <a:off x="304800" y="1600200"/>
            <a:ext cx="8839200" cy="4800601"/>
          </a:xfrm>
        </p:spPr>
        <p:txBody>
          <a:bodyPr>
            <a:normAutofit lnSpcReduction="10000"/>
          </a:bodyPr>
          <a:lstStyle/>
          <a:p>
            <a:pPr marL="118872" indent="0">
              <a:buNone/>
            </a:pPr>
            <a:r>
              <a:rPr lang="en-US" sz="2400" dirty="0"/>
              <a:t>“As the gospel accounts come to a close with Jesus’s ascension, the focus of Scripture turns to the work of the apostles and others in in their efforts to spread the good news about Jesus throughout the world, and to the beginning of the church, which is comprised of Christ’s faithful disciples.  The historical record of the church in the first 30 years of its history, commonly known as the Acts of the Apostles, is evidently written by Luke.  Luke’s writing records many of the acts of some of the apostles, principally those of Peter and Paul, and also includes the work of others, such as Stephen, Phillip, Barnabas, and Silas.  More importantly, Luke records the work of the Holy Spirit in the church of the first century.  After a brief introduction to his writing, Luke stresses the powerful manifestation of the Holy Spirit in the confirmation and spread of the gospel message.” </a:t>
            </a:r>
            <a:r>
              <a:rPr lang="en-US" sz="1800" dirty="0"/>
              <a:t>--- F. La Gard Smith, The Narrated Bible, </a:t>
            </a:r>
            <a:r>
              <a:rPr lang="en-US" sz="1600" i="1" dirty="0"/>
              <a:t>page 1485    </a:t>
            </a:r>
          </a:p>
        </p:txBody>
      </p:sp>
    </p:spTree>
    <p:extLst>
      <p:ext uri="{BB962C8B-B14F-4D97-AF65-F5344CB8AC3E}">
        <p14:creationId xmlns:p14="http://schemas.microsoft.com/office/powerpoint/2010/main" val="185032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4F7E-21AE-8049-9427-8B3DA157DEFB}"/>
              </a:ext>
            </a:extLst>
          </p:cNvPr>
          <p:cNvSpPr>
            <a:spLocks noGrp="1"/>
          </p:cNvSpPr>
          <p:nvPr>
            <p:ph type="title"/>
          </p:nvPr>
        </p:nvSpPr>
        <p:spPr/>
        <p:txBody>
          <a:bodyPr>
            <a:normAutofit fontScale="90000"/>
          </a:bodyPr>
          <a:lstStyle/>
          <a:p>
            <a:br>
              <a:rPr lang="en-US" dirty="0"/>
            </a:br>
            <a:br>
              <a:rPr lang="en-US" dirty="0"/>
            </a:br>
            <a:r>
              <a:rPr lang="en-US" sz="3600" dirty="0"/>
              <a:t>Who wrote the book?</a:t>
            </a:r>
            <a:br>
              <a:rPr lang="en-US" sz="3600" dirty="0"/>
            </a:br>
            <a:br>
              <a:rPr lang="en-US" sz="3600" dirty="0"/>
            </a:br>
            <a:endParaRPr lang="en-US" sz="3600" dirty="0"/>
          </a:p>
        </p:txBody>
      </p:sp>
      <p:sp>
        <p:nvSpPr>
          <p:cNvPr id="3" name="Content Placeholder 2">
            <a:extLst>
              <a:ext uri="{FF2B5EF4-FFF2-40B4-BE49-F238E27FC236}">
                <a16:creationId xmlns:a16="http://schemas.microsoft.com/office/drawing/2014/main" id="{63B28DEC-04C2-104C-A4F5-A523C651CC29}"/>
              </a:ext>
            </a:extLst>
          </p:cNvPr>
          <p:cNvSpPr>
            <a:spLocks noGrp="1"/>
          </p:cNvSpPr>
          <p:nvPr>
            <p:ph idx="1"/>
          </p:nvPr>
        </p:nvSpPr>
        <p:spPr>
          <a:xfrm>
            <a:off x="28575" y="1524000"/>
            <a:ext cx="8915400" cy="5334000"/>
          </a:xfrm>
        </p:spPr>
        <p:txBody>
          <a:bodyPr>
            <a:noAutofit/>
          </a:bodyPr>
          <a:lstStyle/>
          <a:p>
            <a:pPr marL="118872" indent="0">
              <a:buNone/>
            </a:pPr>
            <a:r>
              <a:rPr lang="en-US" sz="2000" dirty="0"/>
              <a:t> </a:t>
            </a:r>
            <a:r>
              <a:rPr lang="en-US" sz="2400" dirty="0"/>
              <a:t>Luke’s identification as the author of this work was unquestioned throughout ancient times. It shows a clear progression from the gospel according to Luke, picking up just where that book left off. An ancient prologue to Luke’s gospel indicates that Luke was first a follower of the apostles and then became close with Paul.  This is exactly how the book of Acts unfolds, beginning with Peter and ending with Paul. Luke even began to speak in the first-person plural in the latter portion of Acts, as he traveled the Roman Empire alongside Paul (Acts 16:10).</a:t>
            </a:r>
          </a:p>
          <a:p>
            <a:pPr marL="118872" indent="0">
              <a:buNone/>
            </a:pPr>
            <a:endParaRPr lang="en-US" sz="2400" dirty="0"/>
          </a:p>
          <a:p>
            <a:pPr marL="118872" indent="0">
              <a:buNone/>
            </a:pPr>
            <a:r>
              <a:rPr lang="en-US" sz="2400" dirty="0"/>
              <a:t>“Inasmuch as Luke was with Paul while he was in Rome (Acts 28:16; Col. 4:14) and probably completed the book at the end of that imprisonment, it seems likely that Luke was in Rome when he wrote the book.”  </a:t>
            </a:r>
            <a:r>
              <a:rPr lang="en-US" sz="1600" dirty="0"/>
              <a:t>--- Stringer, GOT Commentary, Acts, </a:t>
            </a:r>
            <a:r>
              <a:rPr lang="en-US" sz="1600" i="1" dirty="0"/>
              <a:t>page x111</a:t>
            </a:r>
          </a:p>
        </p:txBody>
      </p:sp>
    </p:spTree>
    <p:extLst>
      <p:ext uri="{BB962C8B-B14F-4D97-AF65-F5344CB8AC3E}">
        <p14:creationId xmlns:p14="http://schemas.microsoft.com/office/powerpoint/2010/main" val="42253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4F7E-21AE-8049-9427-8B3DA157DEFB}"/>
              </a:ext>
            </a:extLst>
          </p:cNvPr>
          <p:cNvSpPr>
            <a:spLocks noGrp="1"/>
          </p:cNvSpPr>
          <p:nvPr>
            <p:ph type="title"/>
          </p:nvPr>
        </p:nvSpPr>
        <p:spPr/>
        <p:txBody>
          <a:bodyPr>
            <a:normAutofit fontScale="90000"/>
          </a:bodyPr>
          <a:lstStyle/>
          <a:p>
            <a:br>
              <a:rPr lang="en-US" dirty="0"/>
            </a:br>
            <a:br>
              <a:rPr lang="en-US" dirty="0"/>
            </a:br>
            <a:r>
              <a:rPr lang="en-US" dirty="0"/>
              <a:t>Where are we?</a:t>
            </a:r>
            <a:br>
              <a:rPr lang="en-US" dirty="0"/>
            </a:br>
            <a:br>
              <a:rPr lang="en-US" dirty="0"/>
            </a:br>
            <a:endParaRPr lang="en-US" dirty="0"/>
          </a:p>
        </p:txBody>
      </p:sp>
      <p:sp>
        <p:nvSpPr>
          <p:cNvPr id="3" name="Content Placeholder 2">
            <a:extLst>
              <a:ext uri="{FF2B5EF4-FFF2-40B4-BE49-F238E27FC236}">
                <a16:creationId xmlns:a16="http://schemas.microsoft.com/office/drawing/2014/main" id="{63B28DEC-04C2-104C-A4F5-A523C651CC29}"/>
              </a:ext>
            </a:extLst>
          </p:cNvPr>
          <p:cNvSpPr>
            <a:spLocks noGrp="1"/>
          </p:cNvSpPr>
          <p:nvPr>
            <p:ph idx="1"/>
          </p:nvPr>
        </p:nvSpPr>
        <p:spPr>
          <a:xfrm>
            <a:off x="304800" y="1600200"/>
            <a:ext cx="8534400" cy="4800600"/>
          </a:xfrm>
        </p:spPr>
        <p:txBody>
          <a:bodyPr>
            <a:normAutofit fontScale="92500" lnSpcReduction="20000"/>
          </a:bodyPr>
          <a:lstStyle/>
          <a:p>
            <a:pPr marL="118872" indent="0">
              <a:buNone/>
            </a:pPr>
            <a:r>
              <a:rPr lang="en-US" sz="2600" dirty="0"/>
              <a:t>Acts ends abruptly with Paul imprisoned in Rome, waiting to bring his appeal before Caesar. It is worth noting that in this history of the early Christian church, Luke mentioned neither Paul’s death (AD 68) nor the persecution of Christians that broke out under Nero (AD 64). More than likely, Luke completed the book before either of these events occurred, sometime between AD 60 and AD 63, while Paul sat in prison, awaiting the resolution of his appeal.</a:t>
            </a:r>
          </a:p>
          <a:p>
            <a:pPr marL="118872" indent="0">
              <a:buNone/>
            </a:pPr>
            <a:endParaRPr lang="en-US" sz="2600" dirty="0"/>
          </a:p>
          <a:p>
            <a:pPr marL="118872" indent="0">
              <a:buNone/>
            </a:pPr>
            <a:r>
              <a:rPr lang="en-US" sz="2600" dirty="0"/>
              <a:t>“Originally, Luke’s two books circulated together, as one complete work, though they were probably on two scrolls.  Then early in the second century, the four gospels were gathered and began to circulate together.  Consequently, the Gospel of Luke became separated from the book of Acts.” </a:t>
            </a:r>
            <a:r>
              <a:rPr lang="en-US" sz="1600" dirty="0"/>
              <a:t>--- Stringer, GOT Commentary, Acts, </a:t>
            </a:r>
            <a:r>
              <a:rPr lang="en-US" sz="1600" i="1" dirty="0"/>
              <a:t>page x111</a:t>
            </a:r>
            <a:br>
              <a:rPr lang="en-US" sz="2400" dirty="0"/>
            </a:br>
            <a:endParaRPr lang="en-US" sz="2400" dirty="0"/>
          </a:p>
          <a:p>
            <a:endParaRPr lang="en-US" dirty="0"/>
          </a:p>
        </p:txBody>
      </p:sp>
    </p:spTree>
    <p:extLst>
      <p:ext uri="{BB962C8B-B14F-4D97-AF65-F5344CB8AC3E}">
        <p14:creationId xmlns:p14="http://schemas.microsoft.com/office/powerpoint/2010/main" val="25906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4773</TotalTime>
  <Words>5428</Words>
  <Application>Microsoft Macintosh PowerPoint</Application>
  <PresentationFormat>On-screen Show (4:3)</PresentationFormat>
  <Paragraphs>639</Paragraphs>
  <Slides>28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Acts</vt:lpstr>
      <vt:lpstr>PowerPoint Presentation</vt:lpstr>
      <vt:lpstr>PowerPoint Presentation</vt:lpstr>
      <vt:lpstr>About the New Testament  “Canon”</vt:lpstr>
      <vt:lpstr>Introduction - The Title</vt:lpstr>
      <vt:lpstr>Introduction</vt:lpstr>
      <vt:lpstr>  Who wrote the book?  </vt:lpstr>
      <vt:lpstr>  Where are we?  </vt:lpstr>
      <vt:lpstr>  Why is Acts so important?  </vt:lpstr>
      <vt:lpstr>  What's the point?  </vt:lpstr>
      <vt:lpstr>  How do I apply</vt:lpstr>
      <vt:lpstr>The significance of Cornelius - first Gentile convert</vt:lpstr>
      <vt:lpstr>About Paul</vt:lpstr>
      <vt:lpstr>Further notes about the Apostle Paul… </vt:lpstr>
      <vt:lpstr>PowerPoint Presentation</vt:lpstr>
      <vt:lpstr>McGarvey’s Timeline - Acts</vt:lpstr>
      <vt:lpstr>PowerPoint Presentation</vt:lpstr>
      <vt:lpstr>PowerPoint Presentation</vt:lpstr>
      <vt:lpstr>PowerPoint Presentation</vt:lpstr>
      <vt:lpstr>The First Missionary Journey (Acts 13-14)</vt:lpstr>
      <vt:lpstr>PowerPoint Presentation</vt:lpstr>
      <vt:lpstr>The Second Missionary Journey (Acts 15:36-18:22)</vt:lpstr>
      <vt:lpstr>PowerPoint Presentation</vt:lpstr>
      <vt:lpstr>The Third Missionary Journey (Acts 18:23-21:17)</vt:lpstr>
      <vt:lpstr>PowerPoint Presentation</vt:lpstr>
      <vt:lpstr>The Voyage to Rome (Acts 27:1-28:16)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153</cp:revision>
  <dcterms:created xsi:type="dcterms:W3CDTF">2010-11-07T11:38:16Z</dcterms:created>
  <dcterms:modified xsi:type="dcterms:W3CDTF">2022-12-26T07:56:43Z</dcterms:modified>
</cp:coreProperties>
</file>